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61" r:id="rId2"/>
    <p:sldId id="332" r:id="rId3"/>
    <p:sldId id="344" r:id="rId4"/>
    <p:sldId id="258" r:id="rId5"/>
    <p:sldId id="345" r:id="rId6"/>
    <p:sldId id="346" r:id="rId7"/>
    <p:sldId id="347" r:id="rId8"/>
    <p:sldId id="305" r:id="rId9"/>
    <p:sldId id="304" r:id="rId10"/>
    <p:sldId id="341" r:id="rId11"/>
    <p:sldId id="382" r:id="rId12"/>
    <p:sldId id="336" r:id="rId13"/>
    <p:sldId id="337" r:id="rId14"/>
    <p:sldId id="281" r:id="rId15"/>
    <p:sldId id="282" r:id="rId16"/>
    <p:sldId id="285" r:id="rId17"/>
    <p:sldId id="286" r:id="rId18"/>
    <p:sldId id="321" r:id="rId19"/>
    <p:sldId id="322" r:id="rId20"/>
    <p:sldId id="287" r:id="rId21"/>
    <p:sldId id="274" r:id="rId22"/>
    <p:sldId id="275" r:id="rId23"/>
    <p:sldId id="352" r:id="rId24"/>
    <p:sldId id="259" r:id="rId25"/>
    <p:sldId id="353" r:id="rId26"/>
    <p:sldId id="323" r:id="rId27"/>
    <p:sldId id="324" r:id="rId28"/>
    <p:sldId id="327" r:id="rId29"/>
    <p:sldId id="309" r:id="rId30"/>
    <p:sldId id="310" r:id="rId31"/>
    <p:sldId id="308" r:id="rId32"/>
    <p:sldId id="318" r:id="rId33"/>
    <p:sldId id="319" r:id="rId34"/>
    <p:sldId id="320" r:id="rId35"/>
    <p:sldId id="331" r:id="rId36"/>
    <p:sldId id="343" r:id="rId37"/>
    <p:sldId id="377" r:id="rId38"/>
    <p:sldId id="296" r:id="rId39"/>
    <p:sldId id="297" r:id="rId40"/>
    <p:sldId id="298" r:id="rId41"/>
    <p:sldId id="302" r:id="rId42"/>
    <p:sldId id="303" r:id="rId43"/>
    <p:sldId id="313" r:id="rId44"/>
    <p:sldId id="311" r:id="rId45"/>
    <p:sldId id="379" r:id="rId46"/>
    <p:sldId id="380" r:id="rId47"/>
    <p:sldId id="314" r:id="rId48"/>
    <p:sldId id="316" r:id="rId49"/>
    <p:sldId id="315" r:id="rId50"/>
    <p:sldId id="262" r:id="rId51"/>
    <p:sldId id="317" r:id="rId52"/>
    <p:sldId id="295" r:id="rId53"/>
    <p:sldId id="376" r:id="rId54"/>
    <p:sldId id="256" r:id="rId55"/>
    <p:sldId id="348" r:id="rId56"/>
    <p:sldId id="349" r:id="rId57"/>
    <p:sldId id="350" r:id="rId58"/>
    <p:sldId id="290" r:id="rId59"/>
    <p:sldId id="354" r:id="rId60"/>
    <p:sldId id="355" r:id="rId61"/>
    <p:sldId id="356" r:id="rId62"/>
    <p:sldId id="357" r:id="rId63"/>
    <p:sldId id="358" r:id="rId64"/>
    <p:sldId id="359" r:id="rId65"/>
    <p:sldId id="360" r:id="rId66"/>
    <p:sldId id="294" r:id="rId67"/>
    <p:sldId id="362" r:id="rId68"/>
    <p:sldId id="363" r:id="rId69"/>
    <p:sldId id="364" r:id="rId70"/>
    <p:sldId id="365" r:id="rId71"/>
    <p:sldId id="299" r:id="rId72"/>
    <p:sldId id="366" r:id="rId73"/>
    <p:sldId id="367" r:id="rId74"/>
    <p:sldId id="368" r:id="rId75"/>
    <p:sldId id="369" r:id="rId76"/>
    <p:sldId id="370" r:id="rId77"/>
    <p:sldId id="292" r:id="rId78"/>
    <p:sldId id="371" r:id="rId79"/>
    <p:sldId id="373" r:id="rId80"/>
    <p:sldId id="381" r:id="rId81"/>
    <p:sldId id="268" r:id="rId82"/>
    <p:sldId id="269" r:id="rId83"/>
    <p:sldId id="270" r:id="rId84"/>
    <p:sldId id="330" r:id="rId85"/>
    <p:sldId id="271" r:id="rId86"/>
    <p:sldId id="272" r:id="rId87"/>
    <p:sldId id="375"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07" d="100"/>
          <a:sy n="107" d="100"/>
        </p:scale>
        <p:origin x="84" y="2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F70AA0-014A-4404-9C9E-E1BF5AAC81A8}" type="doc">
      <dgm:prSet loTypeId="urn:microsoft.com/office/officeart/2018/2/layout/IconLabelDescriptionList" loCatId="icon" qsTypeId="urn:microsoft.com/office/officeart/2005/8/quickstyle/simple1" qsCatId="simple" csTypeId="urn:microsoft.com/office/officeart/2018/5/colors/Iconchunking_neutralbg_accent5_2" csCatId="accent5" phldr="1"/>
      <dgm:spPr/>
      <dgm:t>
        <a:bodyPr/>
        <a:lstStyle/>
        <a:p>
          <a:endParaRPr lang="en-US"/>
        </a:p>
      </dgm:t>
    </dgm:pt>
    <dgm:pt modelId="{FDFBCC20-27EC-4007-B090-21CC951B0A39}">
      <dgm:prSet/>
      <dgm:spPr/>
      <dgm:t>
        <a:bodyPr/>
        <a:lstStyle/>
        <a:p>
          <a:pPr>
            <a:defRPr b="1"/>
          </a:pPr>
          <a:r>
            <a:rPr lang="en-US" dirty="0"/>
            <a:t>Leading – directing efforts and creating enthusiasm to achieve goals</a:t>
          </a:r>
        </a:p>
      </dgm:t>
    </dgm:pt>
    <dgm:pt modelId="{58AEAA57-6C8D-42C8-A6CE-2D7463385444}" type="parTrans" cxnId="{2E239DEF-EF03-4FED-8EF0-12BCC34D8003}">
      <dgm:prSet/>
      <dgm:spPr/>
      <dgm:t>
        <a:bodyPr/>
        <a:lstStyle/>
        <a:p>
          <a:endParaRPr lang="en-US"/>
        </a:p>
      </dgm:t>
    </dgm:pt>
    <dgm:pt modelId="{EC724134-BB2E-4176-94D2-299DC3F1E040}" type="sibTrans" cxnId="{2E239DEF-EF03-4FED-8EF0-12BCC34D8003}">
      <dgm:prSet/>
      <dgm:spPr/>
      <dgm:t>
        <a:bodyPr/>
        <a:lstStyle/>
        <a:p>
          <a:endParaRPr lang="en-US"/>
        </a:p>
      </dgm:t>
    </dgm:pt>
    <dgm:pt modelId="{403D2122-7D0D-4D82-8945-08710E41DBDC}">
      <dgm:prSet/>
      <dgm:spPr/>
      <dgm:t>
        <a:bodyPr/>
        <a:lstStyle/>
        <a:p>
          <a:r>
            <a:rPr lang="en-US" dirty="0"/>
            <a:t>Hire and retain competent senior management.</a:t>
          </a:r>
        </a:p>
      </dgm:t>
    </dgm:pt>
    <dgm:pt modelId="{A1A25995-D914-47E4-8F4D-2B11BE38B195}" type="parTrans" cxnId="{BB3D3F7E-F6F5-4718-8B78-D81B44A3365C}">
      <dgm:prSet/>
      <dgm:spPr/>
      <dgm:t>
        <a:bodyPr/>
        <a:lstStyle/>
        <a:p>
          <a:endParaRPr lang="en-US"/>
        </a:p>
      </dgm:t>
    </dgm:pt>
    <dgm:pt modelId="{A63ED89C-9A19-4302-B55A-57D17942AA1B}" type="sibTrans" cxnId="{BB3D3F7E-F6F5-4718-8B78-D81B44A3365C}">
      <dgm:prSet/>
      <dgm:spPr/>
      <dgm:t>
        <a:bodyPr/>
        <a:lstStyle/>
        <a:p>
          <a:endParaRPr lang="en-US"/>
        </a:p>
      </dgm:t>
    </dgm:pt>
    <dgm:pt modelId="{6259809E-E80E-4C7A-83C6-515D2707B04A}">
      <dgm:prSet/>
      <dgm:spPr/>
      <dgm:t>
        <a:bodyPr/>
        <a:lstStyle/>
        <a:p>
          <a:r>
            <a:rPr lang="en-US" dirty="0"/>
            <a:t>Meet with and report to the Community, the Tribe (for TCSA schools and schools located on-reservation), SD Department of Education for SD Accredited schools, and Oversight Organizations. </a:t>
          </a:r>
        </a:p>
        <a:p>
          <a:r>
            <a:rPr lang="en-US" dirty="0"/>
            <a:t>Recognize achievements of staff – cheerlead and support</a:t>
          </a:r>
        </a:p>
      </dgm:t>
    </dgm:pt>
    <dgm:pt modelId="{88A1A21F-B502-4A61-93D8-EFB1D614E85B}" type="parTrans" cxnId="{26C4288B-F2EF-4E5E-AC62-CC746FD9250E}">
      <dgm:prSet/>
      <dgm:spPr/>
      <dgm:t>
        <a:bodyPr/>
        <a:lstStyle/>
        <a:p>
          <a:endParaRPr lang="en-US"/>
        </a:p>
      </dgm:t>
    </dgm:pt>
    <dgm:pt modelId="{469F433D-AE56-4457-B100-3495135F372F}" type="sibTrans" cxnId="{26C4288B-F2EF-4E5E-AC62-CC746FD9250E}">
      <dgm:prSet/>
      <dgm:spPr/>
      <dgm:t>
        <a:bodyPr/>
        <a:lstStyle/>
        <a:p>
          <a:endParaRPr lang="en-US"/>
        </a:p>
      </dgm:t>
    </dgm:pt>
    <dgm:pt modelId="{7240C717-2F33-47F6-96E5-9EF69492DAC9}">
      <dgm:prSet/>
      <dgm:spPr/>
      <dgm:t>
        <a:bodyPr/>
        <a:lstStyle/>
        <a:p>
          <a:pPr>
            <a:defRPr b="1"/>
          </a:pPr>
          <a:r>
            <a:rPr lang="en-US" dirty="0"/>
            <a:t>Controlling – measuring performance, identifying deficiencies, taking corrective action</a:t>
          </a:r>
        </a:p>
      </dgm:t>
    </dgm:pt>
    <dgm:pt modelId="{0596EC9E-8F62-408B-BCBC-00EEF71C72CA}" type="parTrans" cxnId="{71474D17-2F72-4C62-9E28-3DF16B430BE5}">
      <dgm:prSet/>
      <dgm:spPr/>
      <dgm:t>
        <a:bodyPr/>
        <a:lstStyle/>
        <a:p>
          <a:endParaRPr lang="en-US"/>
        </a:p>
      </dgm:t>
    </dgm:pt>
    <dgm:pt modelId="{20F309CC-ABD5-4EF6-8741-F98AC1E75CF9}" type="sibTrans" cxnId="{71474D17-2F72-4C62-9E28-3DF16B430BE5}">
      <dgm:prSet/>
      <dgm:spPr/>
      <dgm:t>
        <a:bodyPr/>
        <a:lstStyle/>
        <a:p>
          <a:endParaRPr lang="en-US"/>
        </a:p>
      </dgm:t>
    </dgm:pt>
    <dgm:pt modelId="{2B138F9C-DF4C-4CAA-BAAC-EB23AC165A00}">
      <dgm:prSet/>
      <dgm:spPr/>
      <dgm:t>
        <a:bodyPr/>
        <a:lstStyle/>
        <a:p>
          <a:r>
            <a:rPr lang="en-US" dirty="0"/>
            <a:t>Adopt Policies and Amend Policies</a:t>
          </a:r>
        </a:p>
        <a:p>
          <a:r>
            <a:rPr lang="en-US" dirty="0"/>
            <a:t>Monitor operations – reviewing department reports and addressing operational concerns like facilities conditions.</a:t>
          </a:r>
        </a:p>
      </dgm:t>
    </dgm:pt>
    <dgm:pt modelId="{F73CF101-86A6-44FD-9A1D-8678DB6517CB}" type="parTrans" cxnId="{A4D3888C-E148-47B3-BD10-271A4A1C40FB}">
      <dgm:prSet/>
      <dgm:spPr/>
      <dgm:t>
        <a:bodyPr/>
        <a:lstStyle/>
        <a:p>
          <a:endParaRPr lang="en-US"/>
        </a:p>
      </dgm:t>
    </dgm:pt>
    <dgm:pt modelId="{090EA3B4-5F55-46E9-A713-B220E80D4A04}" type="sibTrans" cxnId="{A4D3888C-E148-47B3-BD10-271A4A1C40FB}">
      <dgm:prSet/>
      <dgm:spPr/>
      <dgm:t>
        <a:bodyPr/>
        <a:lstStyle/>
        <a:p>
          <a:endParaRPr lang="en-US"/>
        </a:p>
      </dgm:t>
    </dgm:pt>
    <dgm:pt modelId="{BD7A5F77-8CE3-4268-9BB1-1CDF258341ED}">
      <dgm:prSet/>
      <dgm:spPr/>
      <dgm:t>
        <a:bodyPr/>
        <a:lstStyle/>
        <a:p>
          <a:r>
            <a:rPr lang="en-US" dirty="0"/>
            <a:t>Oversee performance – review reports, review performance – student achievement, attendance, compliance with financial requirements.</a:t>
          </a:r>
        </a:p>
      </dgm:t>
    </dgm:pt>
    <dgm:pt modelId="{4483397E-814A-4851-AA26-E9D35E720055}" type="parTrans" cxnId="{FE3F6C52-74D9-4694-AF5D-FBB19925915F}">
      <dgm:prSet/>
      <dgm:spPr/>
      <dgm:t>
        <a:bodyPr/>
        <a:lstStyle/>
        <a:p>
          <a:endParaRPr lang="en-US"/>
        </a:p>
      </dgm:t>
    </dgm:pt>
    <dgm:pt modelId="{9CFC80EA-E58E-48D3-B0B0-98BC5207C7B7}" type="sibTrans" cxnId="{FE3F6C52-74D9-4694-AF5D-FBB19925915F}">
      <dgm:prSet/>
      <dgm:spPr/>
      <dgm:t>
        <a:bodyPr/>
        <a:lstStyle/>
        <a:p>
          <a:endParaRPr lang="en-US"/>
        </a:p>
      </dgm:t>
    </dgm:pt>
    <dgm:pt modelId="{89526907-BC31-4409-9F82-35251FB41017}">
      <dgm:prSet/>
      <dgm:spPr/>
      <dgm:t>
        <a:bodyPr/>
        <a:lstStyle/>
        <a:p>
          <a:r>
            <a:rPr lang="en-US" dirty="0"/>
            <a:t>Manage Conflict – The Board role is to hear appeals NOT to address complaints before administration addresses personnel or student issues. </a:t>
          </a:r>
        </a:p>
      </dgm:t>
    </dgm:pt>
    <dgm:pt modelId="{7FE795B0-D920-4670-8950-7CDFC4E07EDB}" type="parTrans" cxnId="{DA8F17DE-CEF9-4380-A43F-AF3FE1081040}">
      <dgm:prSet/>
      <dgm:spPr/>
      <dgm:t>
        <a:bodyPr/>
        <a:lstStyle/>
        <a:p>
          <a:endParaRPr lang="en-US"/>
        </a:p>
      </dgm:t>
    </dgm:pt>
    <dgm:pt modelId="{7ACF31BC-C4A6-48DC-8065-515E66E93DAE}" type="sibTrans" cxnId="{DA8F17DE-CEF9-4380-A43F-AF3FE1081040}">
      <dgm:prSet/>
      <dgm:spPr/>
      <dgm:t>
        <a:bodyPr/>
        <a:lstStyle/>
        <a:p>
          <a:endParaRPr lang="en-US"/>
        </a:p>
      </dgm:t>
    </dgm:pt>
    <dgm:pt modelId="{E6C7FBAB-2A9D-4550-BF13-74982262C8AF}" type="pres">
      <dgm:prSet presAssocID="{DAF70AA0-014A-4404-9C9E-E1BF5AAC81A8}" presName="root" presStyleCnt="0">
        <dgm:presLayoutVars>
          <dgm:dir/>
          <dgm:resizeHandles val="exact"/>
        </dgm:presLayoutVars>
      </dgm:prSet>
      <dgm:spPr/>
    </dgm:pt>
    <dgm:pt modelId="{14570ADF-2F3C-4DC3-AEDC-D6EA4CC20637}" type="pres">
      <dgm:prSet presAssocID="{FDFBCC20-27EC-4007-B090-21CC951B0A39}" presName="compNode" presStyleCnt="0"/>
      <dgm:spPr/>
    </dgm:pt>
    <dgm:pt modelId="{CCDF6AC5-3E9B-4FC5-92A7-336F216879ED}" type="pres">
      <dgm:prSet presAssocID="{FDFBCC20-27EC-4007-B090-21CC951B0A3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33FC1BC0-966A-43C4-976F-AE9F2C40F2BC}" type="pres">
      <dgm:prSet presAssocID="{FDFBCC20-27EC-4007-B090-21CC951B0A39}" presName="iconSpace" presStyleCnt="0"/>
      <dgm:spPr/>
    </dgm:pt>
    <dgm:pt modelId="{EC628C78-0740-4BFC-B68F-524B7862771F}" type="pres">
      <dgm:prSet presAssocID="{FDFBCC20-27EC-4007-B090-21CC951B0A39}" presName="parTx" presStyleLbl="revTx" presStyleIdx="0" presStyleCnt="4">
        <dgm:presLayoutVars>
          <dgm:chMax val="0"/>
          <dgm:chPref val="0"/>
        </dgm:presLayoutVars>
      </dgm:prSet>
      <dgm:spPr/>
    </dgm:pt>
    <dgm:pt modelId="{722EA018-7C15-4E07-BA0E-83BB08A781A6}" type="pres">
      <dgm:prSet presAssocID="{FDFBCC20-27EC-4007-B090-21CC951B0A39}" presName="txSpace" presStyleCnt="0"/>
      <dgm:spPr/>
    </dgm:pt>
    <dgm:pt modelId="{2493EDAB-87EC-491F-9205-424F1088F22C}" type="pres">
      <dgm:prSet presAssocID="{FDFBCC20-27EC-4007-B090-21CC951B0A39}" presName="desTx" presStyleLbl="revTx" presStyleIdx="1" presStyleCnt="4">
        <dgm:presLayoutVars/>
      </dgm:prSet>
      <dgm:spPr/>
    </dgm:pt>
    <dgm:pt modelId="{FDFA72B5-AF2A-458A-959F-0CA5E95ABFAD}" type="pres">
      <dgm:prSet presAssocID="{EC724134-BB2E-4176-94D2-299DC3F1E040}" presName="sibTrans" presStyleCnt="0"/>
      <dgm:spPr/>
    </dgm:pt>
    <dgm:pt modelId="{A218B954-018F-4B64-9AB4-24FDA82B9F14}" type="pres">
      <dgm:prSet presAssocID="{7240C717-2F33-47F6-96E5-9EF69492DAC9}" presName="compNode" presStyleCnt="0"/>
      <dgm:spPr/>
    </dgm:pt>
    <dgm:pt modelId="{717FDB29-16B5-4C3B-8CD1-1E86B37DEBEC}" type="pres">
      <dgm:prSet presAssocID="{7240C717-2F33-47F6-96E5-9EF69492DAC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C6677D8F-42F8-4152-A356-269C7B774172}" type="pres">
      <dgm:prSet presAssocID="{7240C717-2F33-47F6-96E5-9EF69492DAC9}" presName="iconSpace" presStyleCnt="0"/>
      <dgm:spPr/>
    </dgm:pt>
    <dgm:pt modelId="{F4968C11-620C-4B30-B1D0-58376F3AB2FF}" type="pres">
      <dgm:prSet presAssocID="{7240C717-2F33-47F6-96E5-9EF69492DAC9}" presName="parTx" presStyleLbl="revTx" presStyleIdx="2" presStyleCnt="4">
        <dgm:presLayoutVars>
          <dgm:chMax val="0"/>
          <dgm:chPref val="0"/>
        </dgm:presLayoutVars>
      </dgm:prSet>
      <dgm:spPr/>
    </dgm:pt>
    <dgm:pt modelId="{4C94934C-2337-43B6-B5C0-7ADEF63AB6F9}" type="pres">
      <dgm:prSet presAssocID="{7240C717-2F33-47F6-96E5-9EF69492DAC9}" presName="txSpace" presStyleCnt="0"/>
      <dgm:spPr/>
    </dgm:pt>
    <dgm:pt modelId="{4DC66EBE-7B05-46B7-9AD0-C585AA952C89}" type="pres">
      <dgm:prSet presAssocID="{7240C717-2F33-47F6-96E5-9EF69492DAC9}" presName="desTx" presStyleLbl="revTx" presStyleIdx="3" presStyleCnt="4">
        <dgm:presLayoutVars/>
      </dgm:prSet>
      <dgm:spPr/>
    </dgm:pt>
  </dgm:ptLst>
  <dgm:cxnLst>
    <dgm:cxn modelId="{47250415-2F05-4182-8A4E-C00975A5013C}" type="presOf" srcId="{2B138F9C-DF4C-4CAA-BAAC-EB23AC165A00}" destId="{4DC66EBE-7B05-46B7-9AD0-C585AA952C89}" srcOrd="0" destOrd="0" presId="urn:microsoft.com/office/officeart/2018/2/layout/IconLabelDescriptionList"/>
    <dgm:cxn modelId="{71474D17-2F72-4C62-9E28-3DF16B430BE5}" srcId="{DAF70AA0-014A-4404-9C9E-E1BF5AAC81A8}" destId="{7240C717-2F33-47F6-96E5-9EF69492DAC9}" srcOrd="1" destOrd="0" parTransId="{0596EC9E-8F62-408B-BCBC-00EEF71C72CA}" sibTransId="{20F309CC-ABD5-4EF6-8741-F98AC1E75CF9}"/>
    <dgm:cxn modelId="{42741622-7FB5-4550-8DA1-F791AB33426B}" type="presOf" srcId="{DAF70AA0-014A-4404-9C9E-E1BF5AAC81A8}" destId="{E6C7FBAB-2A9D-4550-BF13-74982262C8AF}" srcOrd="0" destOrd="0" presId="urn:microsoft.com/office/officeart/2018/2/layout/IconLabelDescriptionList"/>
    <dgm:cxn modelId="{FE3F6C52-74D9-4694-AF5D-FBB19925915F}" srcId="{7240C717-2F33-47F6-96E5-9EF69492DAC9}" destId="{BD7A5F77-8CE3-4268-9BB1-1CDF258341ED}" srcOrd="1" destOrd="0" parTransId="{4483397E-814A-4851-AA26-E9D35E720055}" sibTransId="{9CFC80EA-E58E-48D3-B0B0-98BC5207C7B7}"/>
    <dgm:cxn modelId="{BB3D3F7E-F6F5-4718-8B78-D81B44A3365C}" srcId="{FDFBCC20-27EC-4007-B090-21CC951B0A39}" destId="{403D2122-7D0D-4D82-8945-08710E41DBDC}" srcOrd="0" destOrd="0" parTransId="{A1A25995-D914-47E4-8F4D-2B11BE38B195}" sibTransId="{A63ED89C-9A19-4302-B55A-57D17942AA1B}"/>
    <dgm:cxn modelId="{68DC6280-FA54-4C13-B785-0F7202E5296A}" type="presOf" srcId="{BD7A5F77-8CE3-4268-9BB1-1CDF258341ED}" destId="{4DC66EBE-7B05-46B7-9AD0-C585AA952C89}" srcOrd="0" destOrd="1" presId="urn:microsoft.com/office/officeart/2018/2/layout/IconLabelDescriptionList"/>
    <dgm:cxn modelId="{26C4288B-F2EF-4E5E-AC62-CC746FD9250E}" srcId="{FDFBCC20-27EC-4007-B090-21CC951B0A39}" destId="{6259809E-E80E-4C7A-83C6-515D2707B04A}" srcOrd="1" destOrd="0" parTransId="{88A1A21F-B502-4A61-93D8-EFB1D614E85B}" sibTransId="{469F433D-AE56-4457-B100-3495135F372F}"/>
    <dgm:cxn modelId="{A4D3888C-E148-47B3-BD10-271A4A1C40FB}" srcId="{7240C717-2F33-47F6-96E5-9EF69492DAC9}" destId="{2B138F9C-DF4C-4CAA-BAAC-EB23AC165A00}" srcOrd="0" destOrd="0" parTransId="{F73CF101-86A6-44FD-9A1D-8678DB6517CB}" sibTransId="{090EA3B4-5F55-46E9-A713-B220E80D4A04}"/>
    <dgm:cxn modelId="{B0C432B0-2C3C-4777-B535-1BA233371EA7}" type="presOf" srcId="{FDFBCC20-27EC-4007-B090-21CC951B0A39}" destId="{EC628C78-0740-4BFC-B68F-524B7862771F}" srcOrd="0" destOrd="0" presId="urn:microsoft.com/office/officeart/2018/2/layout/IconLabelDescriptionList"/>
    <dgm:cxn modelId="{13117EB5-5B86-4723-B234-202AD3F5CEBC}" type="presOf" srcId="{403D2122-7D0D-4D82-8945-08710E41DBDC}" destId="{2493EDAB-87EC-491F-9205-424F1088F22C}" srcOrd="0" destOrd="0" presId="urn:microsoft.com/office/officeart/2018/2/layout/IconLabelDescriptionList"/>
    <dgm:cxn modelId="{0AEBB0B5-2A0D-4CE9-B9F3-19762A17A71F}" type="presOf" srcId="{89526907-BC31-4409-9F82-35251FB41017}" destId="{4DC66EBE-7B05-46B7-9AD0-C585AA952C89}" srcOrd="0" destOrd="2" presId="urn:microsoft.com/office/officeart/2018/2/layout/IconLabelDescriptionList"/>
    <dgm:cxn modelId="{3CF640C1-D7B1-4773-AB52-88CD012E1B17}" type="presOf" srcId="{7240C717-2F33-47F6-96E5-9EF69492DAC9}" destId="{F4968C11-620C-4B30-B1D0-58376F3AB2FF}" srcOrd="0" destOrd="0" presId="urn:microsoft.com/office/officeart/2018/2/layout/IconLabelDescriptionList"/>
    <dgm:cxn modelId="{623131D0-2245-4C61-A5C1-04471FD74F4E}" type="presOf" srcId="{6259809E-E80E-4C7A-83C6-515D2707B04A}" destId="{2493EDAB-87EC-491F-9205-424F1088F22C}" srcOrd="0" destOrd="1" presId="urn:microsoft.com/office/officeart/2018/2/layout/IconLabelDescriptionList"/>
    <dgm:cxn modelId="{DA8F17DE-CEF9-4380-A43F-AF3FE1081040}" srcId="{7240C717-2F33-47F6-96E5-9EF69492DAC9}" destId="{89526907-BC31-4409-9F82-35251FB41017}" srcOrd="2" destOrd="0" parTransId="{7FE795B0-D920-4670-8950-7CDFC4E07EDB}" sibTransId="{7ACF31BC-C4A6-48DC-8065-515E66E93DAE}"/>
    <dgm:cxn modelId="{2E239DEF-EF03-4FED-8EF0-12BCC34D8003}" srcId="{DAF70AA0-014A-4404-9C9E-E1BF5AAC81A8}" destId="{FDFBCC20-27EC-4007-B090-21CC951B0A39}" srcOrd="0" destOrd="0" parTransId="{58AEAA57-6C8D-42C8-A6CE-2D7463385444}" sibTransId="{EC724134-BB2E-4176-94D2-299DC3F1E040}"/>
    <dgm:cxn modelId="{9CCF1E95-7AC7-4D31-BF0D-A0A6A52C4482}" type="presParOf" srcId="{E6C7FBAB-2A9D-4550-BF13-74982262C8AF}" destId="{14570ADF-2F3C-4DC3-AEDC-D6EA4CC20637}" srcOrd="0" destOrd="0" presId="urn:microsoft.com/office/officeart/2018/2/layout/IconLabelDescriptionList"/>
    <dgm:cxn modelId="{10D50AFC-63A2-4D84-8F85-0D0C967FD31E}" type="presParOf" srcId="{14570ADF-2F3C-4DC3-AEDC-D6EA4CC20637}" destId="{CCDF6AC5-3E9B-4FC5-92A7-336F216879ED}" srcOrd="0" destOrd="0" presId="urn:microsoft.com/office/officeart/2018/2/layout/IconLabelDescriptionList"/>
    <dgm:cxn modelId="{60639070-87F0-422B-9CE3-B502FB58B4F8}" type="presParOf" srcId="{14570ADF-2F3C-4DC3-AEDC-D6EA4CC20637}" destId="{33FC1BC0-966A-43C4-976F-AE9F2C40F2BC}" srcOrd="1" destOrd="0" presId="urn:microsoft.com/office/officeart/2018/2/layout/IconLabelDescriptionList"/>
    <dgm:cxn modelId="{0B0F6475-72AD-474C-842D-4289529BF39F}" type="presParOf" srcId="{14570ADF-2F3C-4DC3-AEDC-D6EA4CC20637}" destId="{EC628C78-0740-4BFC-B68F-524B7862771F}" srcOrd="2" destOrd="0" presId="urn:microsoft.com/office/officeart/2018/2/layout/IconLabelDescriptionList"/>
    <dgm:cxn modelId="{43F0F2FF-FBA2-48C0-BE40-16C3206EB941}" type="presParOf" srcId="{14570ADF-2F3C-4DC3-AEDC-D6EA4CC20637}" destId="{722EA018-7C15-4E07-BA0E-83BB08A781A6}" srcOrd="3" destOrd="0" presId="urn:microsoft.com/office/officeart/2018/2/layout/IconLabelDescriptionList"/>
    <dgm:cxn modelId="{77FB5E74-DA16-49BD-B585-CC821DC66551}" type="presParOf" srcId="{14570ADF-2F3C-4DC3-AEDC-D6EA4CC20637}" destId="{2493EDAB-87EC-491F-9205-424F1088F22C}" srcOrd="4" destOrd="0" presId="urn:microsoft.com/office/officeart/2018/2/layout/IconLabelDescriptionList"/>
    <dgm:cxn modelId="{1D71F0E1-62E4-4DC5-9A84-83735FA68EFF}" type="presParOf" srcId="{E6C7FBAB-2A9D-4550-BF13-74982262C8AF}" destId="{FDFA72B5-AF2A-458A-959F-0CA5E95ABFAD}" srcOrd="1" destOrd="0" presId="urn:microsoft.com/office/officeart/2018/2/layout/IconLabelDescriptionList"/>
    <dgm:cxn modelId="{DA162191-5E7C-4DAE-9F29-4FA37AA61EBA}" type="presParOf" srcId="{E6C7FBAB-2A9D-4550-BF13-74982262C8AF}" destId="{A218B954-018F-4B64-9AB4-24FDA82B9F14}" srcOrd="2" destOrd="0" presId="urn:microsoft.com/office/officeart/2018/2/layout/IconLabelDescriptionList"/>
    <dgm:cxn modelId="{46500FB8-CE60-4A55-9213-02E3E90AD2B2}" type="presParOf" srcId="{A218B954-018F-4B64-9AB4-24FDA82B9F14}" destId="{717FDB29-16B5-4C3B-8CD1-1E86B37DEBEC}" srcOrd="0" destOrd="0" presId="urn:microsoft.com/office/officeart/2018/2/layout/IconLabelDescriptionList"/>
    <dgm:cxn modelId="{C367255B-969A-4280-A30F-AEBCECCAAEE8}" type="presParOf" srcId="{A218B954-018F-4B64-9AB4-24FDA82B9F14}" destId="{C6677D8F-42F8-4152-A356-269C7B774172}" srcOrd="1" destOrd="0" presId="urn:microsoft.com/office/officeart/2018/2/layout/IconLabelDescriptionList"/>
    <dgm:cxn modelId="{8D76D06E-42F3-4012-B9F0-0FD0EE74DBC3}" type="presParOf" srcId="{A218B954-018F-4B64-9AB4-24FDA82B9F14}" destId="{F4968C11-620C-4B30-B1D0-58376F3AB2FF}" srcOrd="2" destOrd="0" presId="urn:microsoft.com/office/officeart/2018/2/layout/IconLabelDescriptionList"/>
    <dgm:cxn modelId="{5937E7E9-3868-4776-AAEE-29B5B92431A4}" type="presParOf" srcId="{A218B954-018F-4B64-9AB4-24FDA82B9F14}" destId="{4C94934C-2337-43B6-B5C0-7ADEF63AB6F9}" srcOrd="3" destOrd="0" presId="urn:microsoft.com/office/officeart/2018/2/layout/IconLabelDescriptionList"/>
    <dgm:cxn modelId="{3FC508FF-28D3-4161-84F3-E774A9EE1EC3}" type="presParOf" srcId="{A218B954-018F-4B64-9AB4-24FDA82B9F14}" destId="{4DC66EBE-7B05-46B7-9AD0-C585AA952C89}"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A02F52-966F-4524-A84D-F7CDF8645D0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49E18172-68A4-40FB-8500-5AC65821F388}">
      <dgm:prSet/>
      <dgm:spPr/>
      <dgm:t>
        <a:bodyPr/>
        <a:lstStyle/>
        <a:p>
          <a:r>
            <a:rPr lang="en-US" dirty="0"/>
            <a:t>Policies help ensure that everyone is treated the same.  (Unless they are entitled to be treated different)   </a:t>
          </a:r>
        </a:p>
      </dgm:t>
    </dgm:pt>
    <dgm:pt modelId="{598E0671-3900-40A8-8751-5DACDA7E08E7}" type="parTrans" cxnId="{679574B7-A039-41C4-8DFA-9F3561AD0C38}">
      <dgm:prSet/>
      <dgm:spPr/>
      <dgm:t>
        <a:bodyPr/>
        <a:lstStyle/>
        <a:p>
          <a:endParaRPr lang="en-US"/>
        </a:p>
      </dgm:t>
    </dgm:pt>
    <dgm:pt modelId="{C7BD22DE-D336-496C-A867-627C7F56A509}" type="sibTrans" cxnId="{679574B7-A039-41C4-8DFA-9F3561AD0C38}">
      <dgm:prSet/>
      <dgm:spPr/>
      <dgm:t>
        <a:bodyPr/>
        <a:lstStyle/>
        <a:p>
          <a:endParaRPr lang="en-US"/>
        </a:p>
      </dgm:t>
    </dgm:pt>
    <dgm:pt modelId="{9DB14D26-25FB-4A9A-9522-A43A7EE5B245}">
      <dgm:prSet/>
      <dgm:spPr/>
      <dgm:t>
        <a:bodyPr/>
        <a:lstStyle/>
        <a:p>
          <a:r>
            <a:rPr lang="en-US" dirty="0"/>
            <a:t>They provide disciplinary guidelines. </a:t>
          </a:r>
        </a:p>
      </dgm:t>
    </dgm:pt>
    <dgm:pt modelId="{4C737258-9979-4D17-8D71-626AC05C1867}" type="parTrans" cxnId="{F751496C-6192-42D4-AA44-C844F72263E7}">
      <dgm:prSet/>
      <dgm:spPr/>
      <dgm:t>
        <a:bodyPr/>
        <a:lstStyle/>
        <a:p>
          <a:endParaRPr lang="en-US"/>
        </a:p>
      </dgm:t>
    </dgm:pt>
    <dgm:pt modelId="{594BAEA4-F685-4804-B194-39C2208E1D70}" type="sibTrans" cxnId="{F751496C-6192-42D4-AA44-C844F72263E7}">
      <dgm:prSet/>
      <dgm:spPr/>
      <dgm:t>
        <a:bodyPr/>
        <a:lstStyle/>
        <a:p>
          <a:endParaRPr lang="en-US"/>
        </a:p>
      </dgm:t>
    </dgm:pt>
    <dgm:pt modelId="{8C85F6E5-0FEA-45A6-BE02-13819B53664F}">
      <dgm:prSet/>
      <dgm:spPr/>
      <dgm:t>
        <a:bodyPr/>
        <a:lstStyle/>
        <a:p>
          <a:r>
            <a:rPr lang="en-US"/>
            <a:t>They protect students' rights. </a:t>
          </a:r>
        </a:p>
      </dgm:t>
    </dgm:pt>
    <dgm:pt modelId="{848E0685-3A36-437E-8E43-6EC94E90C088}" type="parTrans" cxnId="{B333918D-6D64-4707-B5BA-EC7A9973BCA6}">
      <dgm:prSet/>
      <dgm:spPr/>
      <dgm:t>
        <a:bodyPr/>
        <a:lstStyle/>
        <a:p>
          <a:endParaRPr lang="en-US"/>
        </a:p>
      </dgm:t>
    </dgm:pt>
    <dgm:pt modelId="{1DD9DA3B-BBA5-4530-B52F-19B58C77489A}" type="sibTrans" cxnId="{B333918D-6D64-4707-B5BA-EC7A9973BCA6}">
      <dgm:prSet/>
      <dgm:spPr/>
      <dgm:t>
        <a:bodyPr/>
        <a:lstStyle/>
        <a:p>
          <a:endParaRPr lang="en-US"/>
        </a:p>
      </dgm:t>
    </dgm:pt>
    <dgm:pt modelId="{50ACB362-7D19-40EC-BCBA-7D02185C7924}" type="pres">
      <dgm:prSet presAssocID="{9AA02F52-966F-4524-A84D-F7CDF8645D02}" presName="hierChild1" presStyleCnt="0">
        <dgm:presLayoutVars>
          <dgm:chPref val="1"/>
          <dgm:dir/>
          <dgm:animOne val="branch"/>
          <dgm:animLvl val="lvl"/>
          <dgm:resizeHandles/>
        </dgm:presLayoutVars>
      </dgm:prSet>
      <dgm:spPr/>
    </dgm:pt>
    <dgm:pt modelId="{910BFBC3-682B-4D3A-B65A-F9C5D0B63E04}" type="pres">
      <dgm:prSet presAssocID="{49E18172-68A4-40FB-8500-5AC65821F388}" presName="hierRoot1" presStyleCnt="0"/>
      <dgm:spPr/>
    </dgm:pt>
    <dgm:pt modelId="{2ECF2B7C-4A50-4DB4-9AA2-A71B780403FF}" type="pres">
      <dgm:prSet presAssocID="{49E18172-68A4-40FB-8500-5AC65821F388}" presName="composite" presStyleCnt="0"/>
      <dgm:spPr/>
    </dgm:pt>
    <dgm:pt modelId="{937DA1DA-8FE7-43C7-9F6D-EBA34B3C2A83}" type="pres">
      <dgm:prSet presAssocID="{49E18172-68A4-40FB-8500-5AC65821F388}" presName="background" presStyleLbl="node0" presStyleIdx="0" presStyleCnt="3"/>
      <dgm:spPr/>
    </dgm:pt>
    <dgm:pt modelId="{2EC29625-D3BF-4930-A4EA-B2F04CB7043D}" type="pres">
      <dgm:prSet presAssocID="{49E18172-68A4-40FB-8500-5AC65821F388}" presName="text" presStyleLbl="fgAcc0" presStyleIdx="0" presStyleCnt="3">
        <dgm:presLayoutVars>
          <dgm:chPref val="3"/>
        </dgm:presLayoutVars>
      </dgm:prSet>
      <dgm:spPr/>
    </dgm:pt>
    <dgm:pt modelId="{54FA8257-D62F-4487-8C2E-4ED2F1B58524}" type="pres">
      <dgm:prSet presAssocID="{49E18172-68A4-40FB-8500-5AC65821F388}" presName="hierChild2" presStyleCnt="0"/>
      <dgm:spPr/>
    </dgm:pt>
    <dgm:pt modelId="{BD3F487E-232D-466A-8A74-5BC7D882A68C}" type="pres">
      <dgm:prSet presAssocID="{9DB14D26-25FB-4A9A-9522-A43A7EE5B245}" presName="hierRoot1" presStyleCnt="0"/>
      <dgm:spPr/>
    </dgm:pt>
    <dgm:pt modelId="{16CD9FBD-B05B-4ACC-A469-1AA3D548AB23}" type="pres">
      <dgm:prSet presAssocID="{9DB14D26-25FB-4A9A-9522-A43A7EE5B245}" presName="composite" presStyleCnt="0"/>
      <dgm:spPr/>
    </dgm:pt>
    <dgm:pt modelId="{15C710DD-22E0-434A-B97D-DF24E834E1AE}" type="pres">
      <dgm:prSet presAssocID="{9DB14D26-25FB-4A9A-9522-A43A7EE5B245}" presName="background" presStyleLbl="node0" presStyleIdx="1" presStyleCnt="3"/>
      <dgm:spPr/>
    </dgm:pt>
    <dgm:pt modelId="{D2B182D2-0879-49B4-8307-F326DDA49EDE}" type="pres">
      <dgm:prSet presAssocID="{9DB14D26-25FB-4A9A-9522-A43A7EE5B245}" presName="text" presStyleLbl="fgAcc0" presStyleIdx="1" presStyleCnt="3">
        <dgm:presLayoutVars>
          <dgm:chPref val="3"/>
        </dgm:presLayoutVars>
      </dgm:prSet>
      <dgm:spPr/>
    </dgm:pt>
    <dgm:pt modelId="{754B9389-BBD4-4847-B6FF-BA57F15D064C}" type="pres">
      <dgm:prSet presAssocID="{9DB14D26-25FB-4A9A-9522-A43A7EE5B245}" presName="hierChild2" presStyleCnt="0"/>
      <dgm:spPr/>
    </dgm:pt>
    <dgm:pt modelId="{8A807902-3CF4-45E4-A369-438A7F99F2E3}" type="pres">
      <dgm:prSet presAssocID="{8C85F6E5-0FEA-45A6-BE02-13819B53664F}" presName="hierRoot1" presStyleCnt="0"/>
      <dgm:spPr/>
    </dgm:pt>
    <dgm:pt modelId="{1780AADE-98EB-4F59-8DBA-ECD6EC15937D}" type="pres">
      <dgm:prSet presAssocID="{8C85F6E5-0FEA-45A6-BE02-13819B53664F}" presName="composite" presStyleCnt="0"/>
      <dgm:spPr/>
    </dgm:pt>
    <dgm:pt modelId="{5A246ADE-2EA2-4F63-BC71-79B1002EAA7E}" type="pres">
      <dgm:prSet presAssocID="{8C85F6E5-0FEA-45A6-BE02-13819B53664F}" presName="background" presStyleLbl="node0" presStyleIdx="2" presStyleCnt="3"/>
      <dgm:spPr/>
    </dgm:pt>
    <dgm:pt modelId="{5328C7F3-1F1C-4123-9CA7-4CAAF10F6953}" type="pres">
      <dgm:prSet presAssocID="{8C85F6E5-0FEA-45A6-BE02-13819B53664F}" presName="text" presStyleLbl="fgAcc0" presStyleIdx="2" presStyleCnt="3">
        <dgm:presLayoutVars>
          <dgm:chPref val="3"/>
        </dgm:presLayoutVars>
      </dgm:prSet>
      <dgm:spPr/>
    </dgm:pt>
    <dgm:pt modelId="{308DC2DF-86D1-4D2E-87BB-01BADDA99CAE}" type="pres">
      <dgm:prSet presAssocID="{8C85F6E5-0FEA-45A6-BE02-13819B53664F}" presName="hierChild2" presStyleCnt="0"/>
      <dgm:spPr/>
    </dgm:pt>
  </dgm:ptLst>
  <dgm:cxnLst>
    <dgm:cxn modelId="{92E4B418-3D80-46F9-8E8A-DE2DB913A96F}" type="presOf" srcId="{49E18172-68A4-40FB-8500-5AC65821F388}" destId="{2EC29625-D3BF-4930-A4EA-B2F04CB7043D}" srcOrd="0" destOrd="0" presId="urn:microsoft.com/office/officeart/2005/8/layout/hierarchy1"/>
    <dgm:cxn modelId="{F751496C-6192-42D4-AA44-C844F72263E7}" srcId="{9AA02F52-966F-4524-A84D-F7CDF8645D02}" destId="{9DB14D26-25FB-4A9A-9522-A43A7EE5B245}" srcOrd="1" destOrd="0" parTransId="{4C737258-9979-4D17-8D71-626AC05C1867}" sibTransId="{594BAEA4-F685-4804-B194-39C2208E1D70}"/>
    <dgm:cxn modelId="{B333918D-6D64-4707-B5BA-EC7A9973BCA6}" srcId="{9AA02F52-966F-4524-A84D-F7CDF8645D02}" destId="{8C85F6E5-0FEA-45A6-BE02-13819B53664F}" srcOrd="2" destOrd="0" parTransId="{848E0685-3A36-437E-8E43-6EC94E90C088}" sibTransId="{1DD9DA3B-BBA5-4530-B52F-19B58C77489A}"/>
    <dgm:cxn modelId="{5BD1E89D-D2BB-431C-932A-6277959B586D}" type="presOf" srcId="{9DB14D26-25FB-4A9A-9522-A43A7EE5B245}" destId="{D2B182D2-0879-49B4-8307-F326DDA49EDE}" srcOrd="0" destOrd="0" presId="urn:microsoft.com/office/officeart/2005/8/layout/hierarchy1"/>
    <dgm:cxn modelId="{679574B7-A039-41C4-8DFA-9F3561AD0C38}" srcId="{9AA02F52-966F-4524-A84D-F7CDF8645D02}" destId="{49E18172-68A4-40FB-8500-5AC65821F388}" srcOrd="0" destOrd="0" parTransId="{598E0671-3900-40A8-8751-5DACDA7E08E7}" sibTransId="{C7BD22DE-D336-496C-A867-627C7F56A509}"/>
    <dgm:cxn modelId="{F3D86FBD-DEEB-454B-9C58-7DC51376FD93}" type="presOf" srcId="{9AA02F52-966F-4524-A84D-F7CDF8645D02}" destId="{50ACB362-7D19-40EC-BCBA-7D02185C7924}" srcOrd="0" destOrd="0" presId="urn:microsoft.com/office/officeart/2005/8/layout/hierarchy1"/>
    <dgm:cxn modelId="{3E4B52D9-5772-409F-9A48-FB9AC18D1DD8}" type="presOf" srcId="{8C85F6E5-0FEA-45A6-BE02-13819B53664F}" destId="{5328C7F3-1F1C-4123-9CA7-4CAAF10F6953}" srcOrd="0" destOrd="0" presId="urn:microsoft.com/office/officeart/2005/8/layout/hierarchy1"/>
    <dgm:cxn modelId="{46CBC0D3-4FDC-4A67-85D4-0BB98C266DFC}" type="presParOf" srcId="{50ACB362-7D19-40EC-BCBA-7D02185C7924}" destId="{910BFBC3-682B-4D3A-B65A-F9C5D0B63E04}" srcOrd="0" destOrd="0" presId="urn:microsoft.com/office/officeart/2005/8/layout/hierarchy1"/>
    <dgm:cxn modelId="{73F70919-998B-446B-A1BB-1A902BA241A5}" type="presParOf" srcId="{910BFBC3-682B-4D3A-B65A-F9C5D0B63E04}" destId="{2ECF2B7C-4A50-4DB4-9AA2-A71B780403FF}" srcOrd="0" destOrd="0" presId="urn:microsoft.com/office/officeart/2005/8/layout/hierarchy1"/>
    <dgm:cxn modelId="{C47AF2C7-870C-475C-986E-14DCD6F28C54}" type="presParOf" srcId="{2ECF2B7C-4A50-4DB4-9AA2-A71B780403FF}" destId="{937DA1DA-8FE7-43C7-9F6D-EBA34B3C2A83}" srcOrd="0" destOrd="0" presId="urn:microsoft.com/office/officeart/2005/8/layout/hierarchy1"/>
    <dgm:cxn modelId="{6020C4D0-FF9D-45D3-812E-C5E69399E97D}" type="presParOf" srcId="{2ECF2B7C-4A50-4DB4-9AA2-A71B780403FF}" destId="{2EC29625-D3BF-4930-A4EA-B2F04CB7043D}" srcOrd="1" destOrd="0" presId="urn:microsoft.com/office/officeart/2005/8/layout/hierarchy1"/>
    <dgm:cxn modelId="{2DC5C3DF-32C0-4CDB-A0D3-BFBAA849773C}" type="presParOf" srcId="{910BFBC3-682B-4D3A-B65A-F9C5D0B63E04}" destId="{54FA8257-D62F-4487-8C2E-4ED2F1B58524}" srcOrd="1" destOrd="0" presId="urn:microsoft.com/office/officeart/2005/8/layout/hierarchy1"/>
    <dgm:cxn modelId="{B754F874-6620-496A-9D03-E4942CA997B3}" type="presParOf" srcId="{50ACB362-7D19-40EC-BCBA-7D02185C7924}" destId="{BD3F487E-232D-466A-8A74-5BC7D882A68C}" srcOrd="1" destOrd="0" presId="urn:microsoft.com/office/officeart/2005/8/layout/hierarchy1"/>
    <dgm:cxn modelId="{020B3FEF-2CF7-4204-9BA4-3BBE9FD7E4F6}" type="presParOf" srcId="{BD3F487E-232D-466A-8A74-5BC7D882A68C}" destId="{16CD9FBD-B05B-4ACC-A469-1AA3D548AB23}" srcOrd="0" destOrd="0" presId="urn:microsoft.com/office/officeart/2005/8/layout/hierarchy1"/>
    <dgm:cxn modelId="{9E82F937-C536-4AEB-9E9B-7195803E77D9}" type="presParOf" srcId="{16CD9FBD-B05B-4ACC-A469-1AA3D548AB23}" destId="{15C710DD-22E0-434A-B97D-DF24E834E1AE}" srcOrd="0" destOrd="0" presId="urn:microsoft.com/office/officeart/2005/8/layout/hierarchy1"/>
    <dgm:cxn modelId="{95C064D7-7C63-4360-A684-AF67EFE26023}" type="presParOf" srcId="{16CD9FBD-B05B-4ACC-A469-1AA3D548AB23}" destId="{D2B182D2-0879-49B4-8307-F326DDA49EDE}" srcOrd="1" destOrd="0" presId="urn:microsoft.com/office/officeart/2005/8/layout/hierarchy1"/>
    <dgm:cxn modelId="{EFCCFF58-5D15-41F7-AC05-82DC39DD395E}" type="presParOf" srcId="{BD3F487E-232D-466A-8A74-5BC7D882A68C}" destId="{754B9389-BBD4-4847-B6FF-BA57F15D064C}" srcOrd="1" destOrd="0" presId="urn:microsoft.com/office/officeart/2005/8/layout/hierarchy1"/>
    <dgm:cxn modelId="{9D8D11D4-F778-4A89-9F3B-947B92894F85}" type="presParOf" srcId="{50ACB362-7D19-40EC-BCBA-7D02185C7924}" destId="{8A807902-3CF4-45E4-A369-438A7F99F2E3}" srcOrd="2" destOrd="0" presId="urn:microsoft.com/office/officeart/2005/8/layout/hierarchy1"/>
    <dgm:cxn modelId="{C7B1BAB4-585B-4201-A40B-631E35115907}" type="presParOf" srcId="{8A807902-3CF4-45E4-A369-438A7F99F2E3}" destId="{1780AADE-98EB-4F59-8DBA-ECD6EC15937D}" srcOrd="0" destOrd="0" presId="urn:microsoft.com/office/officeart/2005/8/layout/hierarchy1"/>
    <dgm:cxn modelId="{F370123C-B01F-4AC5-B19C-26D825362376}" type="presParOf" srcId="{1780AADE-98EB-4F59-8DBA-ECD6EC15937D}" destId="{5A246ADE-2EA2-4F63-BC71-79B1002EAA7E}" srcOrd="0" destOrd="0" presId="urn:microsoft.com/office/officeart/2005/8/layout/hierarchy1"/>
    <dgm:cxn modelId="{65A254BF-1A3F-4420-BF97-313F0BDCD0FA}" type="presParOf" srcId="{1780AADE-98EB-4F59-8DBA-ECD6EC15937D}" destId="{5328C7F3-1F1C-4123-9CA7-4CAAF10F6953}" srcOrd="1" destOrd="0" presId="urn:microsoft.com/office/officeart/2005/8/layout/hierarchy1"/>
    <dgm:cxn modelId="{CC4CC4E7-1B4A-4F64-86A5-6071C0140D69}" type="presParOf" srcId="{8A807902-3CF4-45E4-A369-438A7F99F2E3}" destId="{308DC2DF-86D1-4D2E-87BB-01BADDA99CA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A4A4CD-1E73-4605-9D44-7E721CCDFA0E}"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20B617A4-3B69-4E04-933B-B0D7C0BCA727}">
      <dgm:prSet/>
      <dgm:spPr/>
      <dgm:t>
        <a:bodyPr/>
        <a:lstStyle/>
        <a:p>
          <a:r>
            <a:rPr lang="en-US"/>
            <a:t>The School does not have a written policy on student use and possession of cell phones during school hours. </a:t>
          </a:r>
        </a:p>
      </dgm:t>
    </dgm:pt>
    <dgm:pt modelId="{7A530586-FB04-4896-A92A-DA8F37F48C90}" type="parTrans" cxnId="{93E30EB6-3877-49FF-B00E-4A75AFAE98BD}">
      <dgm:prSet/>
      <dgm:spPr/>
      <dgm:t>
        <a:bodyPr/>
        <a:lstStyle/>
        <a:p>
          <a:endParaRPr lang="en-US"/>
        </a:p>
      </dgm:t>
    </dgm:pt>
    <dgm:pt modelId="{1717F376-AF7E-40D8-B4F3-86F4AB802B51}" type="sibTrans" cxnId="{93E30EB6-3877-49FF-B00E-4A75AFAE98BD}">
      <dgm:prSet/>
      <dgm:spPr/>
      <dgm:t>
        <a:bodyPr/>
        <a:lstStyle/>
        <a:p>
          <a:endParaRPr lang="en-US"/>
        </a:p>
      </dgm:t>
    </dgm:pt>
    <dgm:pt modelId="{8B4EE5C8-44A5-4209-96F8-0BB4CBFEDD26}">
      <dgm:prSet/>
      <dgm:spPr/>
      <dgm:t>
        <a:bodyPr/>
        <a:lstStyle/>
        <a:p>
          <a:r>
            <a:rPr lang="en-US"/>
            <a:t>Some mornings they are collected at the entrance and held for students until the end of the day when the student picks up their cell phone as they leave school. </a:t>
          </a:r>
        </a:p>
      </dgm:t>
    </dgm:pt>
    <dgm:pt modelId="{C571078A-A7D2-4E08-98A8-2DD636F80B8E}" type="parTrans" cxnId="{E3F44DC1-09C9-4833-B301-60B23A19B97D}">
      <dgm:prSet/>
      <dgm:spPr/>
      <dgm:t>
        <a:bodyPr/>
        <a:lstStyle/>
        <a:p>
          <a:endParaRPr lang="en-US"/>
        </a:p>
      </dgm:t>
    </dgm:pt>
    <dgm:pt modelId="{49E311FB-DFA5-4E2A-B7E8-1270D4BA499A}" type="sibTrans" cxnId="{E3F44DC1-09C9-4833-B301-60B23A19B97D}">
      <dgm:prSet/>
      <dgm:spPr/>
      <dgm:t>
        <a:bodyPr/>
        <a:lstStyle/>
        <a:p>
          <a:endParaRPr lang="en-US"/>
        </a:p>
      </dgm:t>
    </dgm:pt>
    <dgm:pt modelId="{393209AB-45EA-4538-8D3A-AD8CD0B49D5A}">
      <dgm:prSet/>
      <dgm:spPr/>
      <dgm:t>
        <a:bodyPr/>
        <a:lstStyle/>
        <a:p>
          <a:r>
            <a:rPr lang="en-US" dirty="0"/>
            <a:t>On other mornings they are not collected at all, and the students are able to keep and use the cell phones all day. </a:t>
          </a:r>
        </a:p>
      </dgm:t>
    </dgm:pt>
    <dgm:pt modelId="{4FDE1828-B150-4B12-B36E-E24293E85E76}" type="parTrans" cxnId="{85483DE7-A387-4DB9-9C99-034117F6D9CA}">
      <dgm:prSet/>
      <dgm:spPr/>
      <dgm:t>
        <a:bodyPr/>
        <a:lstStyle/>
        <a:p>
          <a:endParaRPr lang="en-US"/>
        </a:p>
      </dgm:t>
    </dgm:pt>
    <dgm:pt modelId="{A10CC6D9-CE4F-4E3C-966B-E195A58541D7}" type="sibTrans" cxnId="{85483DE7-A387-4DB9-9C99-034117F6D9CA}">
      <dgm:prSet/>
      <dgm:spPr/>
      <dgm:t>
        <a:bodyPr/>
        <a:lstStyle/>
        <a:p>
          <a:endParaRPr lang="en-US"/>
        </a:p>
      </dgm:t>
    </dgm:pt>
    <dgm:pt modelId="{FD14E28E-74F0-4EF7-B086-B67875D69809}" type="pres">
      <dgm:prSet presAssocID="{5FA4A4CD-1E73-4605-9D44-7E721CCDFA0E}" presName="outerComposite" presStyleCnt="0">
        <dgm:presLayoutVars>
          <dgm:chMax val="5"/>
          <dgm:dir/>
          <dgm:resizeHandles val="exact"/>
        </dgm:presLayoutVars>
      </dgm:prSet>
      <dgm:spPr/>
    </dgm:pt>
    <dgm:pt modelId="{739E291B-B06E-43F4-ADD1-6863D94D4149}" type="pres">
      <dgm:prSet presAssocID="{5FA4A4CD-1E73-4605-9D44-7E721CCDFA0E}" presName="dummyMaxCanvas" presStyleCnt="0">
        <dgm:presLayoutVars/>
      </dgm:prSet>
      <dgm:spPr/>
    </dgm:pt>
    <dgm:pt modelId="{5C4CD145-5A3F-456A-B86D-C400B4C638D3}" type="pres">
      <dgm:prSet presAssocID="{5FA4A4CD-1E73-4605-9D44-7E721CCDFA0E}" presName="ThreeNodes_1" presStyleLbl="node1" presStyleIdx="0" presStyleCnt="3">
        <dgm:presLayoutVars>
          <dgm:bulletEnabled val="1"/>
        </dgm:presLayoutVars>
      </dgm:prSet>
      <dgm:spPr/>
    </dgm:pt>
    <dgm:pt modelId="{3A13DA6E-4125-4C0F-9355-015885FAC0D0}" type="pres">
      <dgm:prSet presAssocID="{5FA4A4CD-1E73-4605-9D44-7E721CCDFA0E}" presName="ThreeNodes_2" presStyleLbl="node1" presStyleIdx="1" presStyleCnt="3">
        <dgm:presLayoutVars>
          <dgm:bulletEnabled val="1"/>
        </dgm:presLayoutVars>
      </dgm:prSet>
      <dgm:spPr/>
    </dgm:pt>
    <dgm:pt modelId="{B60C5EA9-1BEC-4518-98A3-C944FFCAC80F}" type="pres">
      <dgm:prSet presAssocID="{5FA4A4CD-1E73-4605-9D44-7E721CCDFA0E}" presName="ThreeNodes_3" presStyleLbl="node1" presStyleIdx="2" presStyleCnt="3">
        <dgm:presLayoutVars>
          <dgm:bulletEnabled val="1"/>
        </dgm:presLayoutVars>
      </dgm:prSet>
      <dgm:spPr/>
    </dgm:pt>
    <dgm:pt modelId="{17B058EF-E5FB-4B4D-A17C-21ECB124A7DB}" type="pres">
      <dgm:prSet presAssocID="{5FA4A4CD-1E73-4605-9D44-7E721CCDFA0E}" presName="ThreeConn_1-2" presStyleLbl="fgAccFollowNode1" presStyleIdx="0" presStyleCnt="2">
        <dgm:presLayoutVars>
          <dgm:bulletEnabled val="1"/>
        </dgm:presLayoutVars>
      </dgm:prSet>
      <dgm:spPr/>
    </dgm:pt>
    <dgm:pt modelId="{92F68E63-33B8-4BF8-9391-28D371C4CF91}" type="pres">
      <dgm:prSet presAssocID="{5FA4A4CD-1E73-4605-9D44-7E721CCDFA0E}" presName="ThreeConn_2-3" presStyleLbl="fgAccFollowNode1" presStyleIdx="1" presStyleCnt="2">
        <dgm:presLayoutVars>
          <dgm:bulletEnabled val="1"/>
        </dgm:presLayoutVars>
      </dgm:prSet>
      <dgm:spPr/>
    </dgm:pt>
    <dgm:pt modelId="{DDB3A9A6-97E5-4913-811E-44DA52F3F6BE}" type="pres">
      <dgm:prSet presAssocID="{5FA4A4CD-1E73-4605-9D44-7E721CCDFA0E}" presName="ThreeNodes_1_text" presStyleLbl="node1" presStyleIdx="2" presStyleCnt="3">
        <dgm:presLayoutVars>
          <dgm:bulletEnabled val="1"/>
        </dgm:presLayoutVars>
      </dgm:prSet>
      <dgm:spPr/>
    </dgm:pt>
    <dgm:pt modelId="{94F247A7-559B-4578-89B7-D6D635998627}" type="pres">
      <dgm:prSet presAssocID="{5FA4A4CD-1E73-4605-9D44-7E721CCDFA0E}" presName="ThreeNodes_2_text" presStyleLbl="node1" presStyleIdx="2" presStyleCnt="3">
        <dgm:presLayoutVars>
          <dgm:bulletEnabled val="1"/>
        </dgm:presLayoutVars>
      </dgm:prSet>
      <dgm:spPr/>
    </dgm:pt>
    <dgm:pt modelId="{D66895A1-92AD-443E-83F1-BA7C3027CD3E}" type="pres">
      <dgm:prSet presAssocID="{5FA4A4CD-1E73-4605-9D44-7E721CCDFA0E}" presName="ThreeNodes_3_text" presStyleLbl="node1" presStyleIdx="2" presStyleCnt="3">
        <dgm:presLayoutVars>
          <dgm:bulletEnabled val="1"/>
        </dgm:presLayoutVars>
      </dgm:prSet>
      <dgm:spPr/>
    </dgm:pt>
  </dgm:ptLst>
  <dgm:cxnLst>
    <dgm:cxn modelId="{4ABB2F10-CC02-4FDD-B141-0A35E1B247C0}" type="presOf" srcId="{5FA4A4CD-1E73-4605-9D44-7E721CCDFA0E}" destId="{FD14E28E-74F0-4EF7-B086-B67875D69809}" srcOrd="0" destOrd="0" presId="urn:microsoft.com/office/officeart/2005/8/layout/vProcess5"/>
    <dgm:cxn modelId="{DBF6421B-B221-4DE3-8D19-EC3A1AF549C6}" type="presOf" srcId="{1717F376-AF7E-40D8-B4F3-86F4AB802B51}" destId="{17B058EF-E5FB-4B4D-A17C-21ECB124A7DB}" srcOrd="0" destOrd="0" presId="urn:microsoft.com/office/officeart/2005/8/layout/vProcess5"/>
    <dgm:cxn modelId="{BDD40C63-C0D5-496E-B715-6A8607B575F1}" type="presOf" srcId="{8B4EE5C8-44A5-4209-96F8-0BB4CBFEDD26}" destId="{94F247A7-559B-4578-89B7-D6D635998627}" srcOrd="1" destOrd="0" presId="urn:microsoft.com/office/officeart/2005/8/layout/vProcess5"/>
    <dgm:cxn modelId="{CAA70569-3325-469D-AF3D-5843C060AC86}" type="presOf" srcId="{393209AB-45EA-4538-8D3A-AD8CD0B49D5A}" destId="{B60C5EA9-1BEC-4518-98A3-C944FFCAC80F}" srcOrd="0" destOrd="0" presId="urn:microsoft.com/office/officeart/2005/8/layout/vProcess5"/>
    <dgm:cxn modelId="{C53D9776-5EAC-4DDD-B3D3-B1B275409C63}" type="presOf" srcId="{8B4EE5C8-44A5-4209-96F8-0BB4CBFEDD26}" destId="{3A13DA6E-4125-4C0F-9355-015885FAC0D0}" srcOrd="0" destOrd="0" presId="urn:microsoft.com/office/officeart/2005/8/layout/vProcess5"/>
    <dgm:cxn modelId="{E0B81EAE-9B03-43EB-BB23-BF749F4931D1}" type="presOf" srcId="{393209AB-45EA-4538-8D3A-AD8CD0B49D5A}" destId="{D66895A1-92AD-443E-83F1-BA7C3027CD3E}" srcOrd="1" destOrd="0" presId="urn:microsoft.com/office/officeart/2005/8/layout/vProcess5"/>
    <dgm:cxn modelId="{C2B274B2-1F4D-4A88-84B8-FB6A8512EBE5}" type="presOf" srcId="{49E311FB-DFA5-4E2A-B7E8-1270D4BA499A}" destId="{92F68E63-33B8-4BF8-9391-28D371C4CF91}" srcOrd="0" destOrd="0" presId="urn:microsoft.com/office/officeart/2005/8/layout/vProcess5"/>
    <dgm:cxn modelId="{93E30EB6-3877-49FF-B00E-4A75AFAE98BD}" srcId="{5FA4A4CD-1E73-4605-9D44-7E721CCDFA0E}" destId="{20B617A4-3B69-4E04-933B-B0D7C0BCA727}" srcOrd="0" destOrd="0" parTransId="{7A530586-FB04-4896-A92A-DA8F37F48C90}" sibTransId="{1717F376-AF7E-40D8-B4F3-86F4AB802B51}"/>
    <dgm:cxn modelId="{E3F44DC1-09C9-4833-B301-60B23A19B97D}" srcId="{5FA4A4CD-1E73-4605-9D44-7E721CCDFA0E}" destId="{8B4EE5C8-44A5-4209-96F8-0BB4CBFEDD26}" srcOrd="1" destOrd="0" parTransId="{C571078A-A7D2-4E08-98A8-2DD636F80B8E}" sibTransId="{49E311FB-DFA5-4E2A-B7E8-1270D4BA499A}"/>
    <dgm:cxn modelId="{4EDF9AC9-747E-41AC-8371-E04E0E656327}" type="presOf" srcId="{20B617A4-3B69-4E04-933B-B0D7C0BCA727}" destId="{DDB3A9A6-97E5-4913-811E-44DA52F3F6BE}" srcOrd="1" destOrd="0" presId="urn:microsoft.com/office/officeart/2005/8/layout/vProcess5"/>
    <dgm:cxn modelId="{AE3543DE-7824-45AD-BCAE-38BB5E8D9FCD}" type="presOf" srcId="{20B617A4-3B69-4E04-933B-B0D7C0BCA727}" destId="{5C4CD145-5A3F-456A-B86D-C400B4C638D3}" srcOrd="0" destOrd="0" presId="urn:microsoft.com/office/officeart/2005/8/layout/vProcess5"/>
    <dgm:cxn modelId="{85483DE7-A387-4DB9-9C99-034117F6D9CA}" srcId="{5FA4A4CD-1E73-4605-9D44-7E721CCDFA0E}" destId="{393209AB-45EA-4538-8D3A-AD8CD0B49D5A}" srcOrd="2" destOrd="0" parTransId="{4FDE1828-B150-4B12-B36E-E24293E85E76}" sibTransId="{A10CC6D9-CE4F-4E3C-966B-E195A58541D7}"/>
    <dgm:cxn modelId="{2109E698-8EFF-478F-B8A5-4FC161AC47B2}" type="presParOf" srcId="{FD14E28E-74F0-4EF7-B086-B67875D69809}" destId="{739E291B-B06E-43F4-ADD1-6863D94D4149}" srcOrd="0" destOrd="0" presId="urn:microsoft.com/office/officeart/2005/8/layout/vProcess5"/>
    <dgm:cxn modelId="{A3A49477-F01D-477F-8B8C-BA7E4588DCD0}" type="presParOf" srcId="{FD14E28E-74F0-4EF7-B086-B67875D69809}" destId="{5C4CD145-5A3F-456A-B86D-C400B4C638D3}" srcOrd="1" destOrd="0" presId="urn:microsoft.com/office/officeart/2005/8/layout/vProcess5"/>
    <dgm:cxn modelId="{0ED0C654-2A6E-49E9-9842-2DD37E2FB0F2}" type="presParOf" srcId="{FD14E28E-74F0-4EF7-B086-B67875D69809}" destId="{3A13DA6E-4125-4C0F-9355-015885FAC0D0}" srcOrd="2" destOrd="0" presId="urn:microsoft.com/office/officeart/2005/8/layout/vProcess5"/>
    <dgm:cxn modelId="{3320C0D6-8359-4AA4-913F-576E2F587AF7}" type="presParOf" srcId="{FD14E28E-74F0-4EF7-B086-B67875D69809}" destId="{B60C5EA9-1BEC-4518-98A3-C944FFCAC80F}" srcOrd="3" destOrd="0" presId="urn:microsoft.com/office/officeart/2005/8/layout/vProcess5"/>
    <dgm:cxn modelId="{6FCF7C14-68CB-4479-A8EA-F024325FBAC4}" type="presParOf" srcId="{FD14E28E-74F0-4EF7-B086-B67875D69809}" destId="{17B058EF-E5FB-4B4D-A17C-21ECB124A7DB}" srcOrd="4" destOrd="0" presId="urn:microsoft.com/office/officeart/2005/8/layout/vProcess5"/>
    <dgm:cxn modelId="{9AB51144-34F1-462A-BC05-7649B9D0B485}" type="presParOf" srcId="{FD14E28E-74F0-4EF7-B086-B67875D69809}" destId="{92F68E63-33B8-4BF8-9391-28D371C4CF91}" srcOrd="5" destOrd="0" presId="urn:microsoft.com/office/officeart/2005/8/layout/vProcess5"/>
    <dgm:cxn modelId="{40716293-ADBC-4764-9C57-F95F98578F7D}" type="presParOf" srcId="{FD14E28E-74F0-4EF7-B086-B67875D69809}" destId="{DDB3A9A6-97E5-4913-811E-44DA52F3F6BE}" srcOrd="6" destOrd="0" presId="urn:microsoft.com/office/officeart/2005/8/layout/vProcess5"/>
    <dgm:cxn modelId="{F562AEFD-A351-4FD3-AC13-AC04D1F6BB2D}" type="presParOf" srcId="{FD14E28E-74F0-4EF7-B086-B67875D69809}" destId="{94F247A7-559B-4578-89B7-D6D635998627}" srcOrd="7" destOrd="0" presId="urn:microsoft.com/office/officeart/2005/8/layout/vProcess5"/>
    <dgm:cxn modelId="{6BD4D291-412B-4ED8-8BF8-327D4A3BFEFA}" type="presParOf" srcId="{FD14E28E-74F0-4EF7-B086-B67875D69809}" destId="{D66895A1-92AD-443E-83F1-BA7C3027CD3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72610F-0727-4665-9A47-AFA885F9C657}" type="doc">
      <dgm:prSet loTypeId="urn:microsoft.com/office/officeart/2018/2/layout/IconCircleList" loCatId="icon" qsTypeId="urn:microsoft.com/office/officeart/2005/8/quickstyle/simple1" qsCatId="simple" csTypeId="urn:microsoft.com/office/officeart/2018/5/colors/Iconchunking_neutralbg_accent4_2" csCatId="accent4" phldr="1"/>
      <dgm:spPr/>
      <dgm:t>
        <a:bodyPr/>
        <a:lstStyle/>
        <a:p>
          <a:endParaRPr lang="en-US"/>
        </a:p>
      </dgm:t>
    </dgm:pt>
    <dgm:pt modelId="{36E76EF6-3635-47CC-B0C5-4284A22FCB5A}">
      <dgm:prSet/>
      <dgm:spPr/>
      <dgm:t>
        <a:bodyPr/>
        <a:lstStyle/>
        <a:p>
          <a:pPr>
            <a:lnSpc>
              <a:spcPct val="100000"/>
            </a:lnSpc>
          </a:pPr>
          <a:r>
            <a:rPr lang="en-US" dirty="0"/>
            <a:t>Require Regular reports from Managers: Reporting Should include Monthly Reporting from Finance, Personnel, Administrator and for larger organizations also each sub-department. </a:t>
          </a:r>
        </a:p>
      </dgm:t>
    </dgm:pt>
    <dgm:pt modelId="{029354EE-1865-4204-AB65-4862594E8A36}" type="parTrans" cxnId="{E1C910E8-CC97-4A2D-A7D2-F15B9E6A9BCE}">
      <dgm:prSet/>
      <dgm:spPr/>
      <dgm:t>
        <a:bodyPr/>
        <a:lstStyle/>
        <a:p>
          <a:endParaRPr lang="en-US"/>
        </a:p>
      </dgm:t>
    </dgm:pt>
    <dgm:pt modelId="{41F149B8-2A0B-48AA-8306-708EC1A8EC81}" type="sibTrans" cxnId="{E1C910E8-CC97-4A2D-A7D2-F15B9E6A9BCE}">
      <dgm:prSet/>
      <dgm:spPr/>
      <dgm:t>
        <a:bodyPr/>
        <a:lstStyle/>
        <a:p>
          <a:pPr>
            <a:lnSpc>
              <a:spcPct val="100000"/>
            </a:lnSpc>
          </a:pPr>
          <a:endParaRPr lang="en-US"/>
        </a:p>
      </dgm:t>
    </dgm:pt>
    <dgm:pt modelId="{8BCB521D-6EFE-48A1-9C9E-418C87497A19}">
      <dgm:prSet/>
      <dgm:spPr/>
      <dgm:t>
        <a:bodyPr/>
        <a:lstStyle/>
        <a:p>
          <a:pPr>
            <a:lnSpc>
              <a:spcPct val="100000"/>
            </a:lnSpc>
          </a:pPr>
          <a:r>
            <a:rPr lang="en-US" dirty="0"/>
            <a:t>Hire an Independent Financial Auditor and meet with the Auditor to Review the annual audit.</a:t>
          </a:r>
        </a:p>
      </dgm:t>
    </dgm:pt>
    <dgm:pt modelId="{E3A42C41-3D83-47F8-9DE4-E1FF154527EF}" type="parTrans" cxnId="{28B2DB01-E95F-423E-AB25-2EFD98A74438}">
      <dgm:prSet/>
      <dgm:spPr/>
      <dgm:t>
        <a:bodyPr/>
        <a:lstStyle/>
        <a:p>
          <a:endParaRPr lang="en-US"/>
        </a:p>
      </dgm:t>
    </dgm:pt>
    <dgm:pt modelId="{4B8BEB0F-89ED-48AD-8D4D-73807C216FF5}" type="sibTrans" cxnId="{28B2DB01-E95F-423E-AB25-2EFD98A74438}">
      <dgm:prSet/>
      <dgm:spPr/>
      <dgm:t>
        <a:bodyPr/>
        <a:lstStyle/>
        <a:p>
          <a:pPr>
            <a:lnSpc>
              <a:spcPct val="100000"/>
            </a:lnSpc>
          </a:pPr>
          <a:endParaRPr lang="en-US"/>
        </a:p>
      </dgm:t>
    </dgm:pt>
    <dgm:pt modelId="{130B3B73-5963-46D4-A96E-5B3F95F7AB3C}">
      <dgm:prSet/>
      <dgm:spPr/>
      <dgm:t>
        <a:bodyPr/>
        <a:lstStyle/>
        <a:p>
          <a:pPr>
            <a:lnSpc>
              <a:spcPct val="100000"/>
            </a:lnSpc>
          </a:pPr>
          <a:r>
            <a:rPr lang="en-US" dirty="0"/>
            <a:t>The Board Approves and submits grant applications and funding applications to agencies and performance reports as well.  Make sure you read and provide input on draft reports before they are submitted and that they reflect the goals set.  </a:t>
          </a:r>
        </a:p>
      </dgm:t>
    </dgm:pt>
    <dgm:pt modelId="{F6193B4A-9DF2-4597-9455-A79FEBB06A84}" type="parTrans" cxnId="{106B1772-1AB2-442A-8390-77E6E8F55A1E}">
      <dgm:prSet/>
      <dgm:spPr/>
      <dgm:t>
        <a:bodyPr/>
        <a:lstStyle/>
        <a:p>
          <a:endParaRPr lang="en-US"/>
        </a:p>
      </dgm:t>
    </dgm:pt>
    <dgm:pt modelId="{947F1495-1BF3-4F95-BBE0-86E0D758FA6D}" type="sibTrans" cxnId="{106B1772-1AB2-442A-8390-77E6E8F55A1E}">
      <dgm:prSet/>
      <dgm:spPr/>
      <dgm:t>
        <a:bodyPr/>
        <a:lstStyle/>
        <a:p>
          <a:pPr>
            <a:lnSpc>
              <a:spcPct val="100000"/>
            </a:lnSpc>
          </a:pPr>
          <a:endParaRPr lang="en-US"/>
        </a:p>
      </dgm:t>
    </dgm:pt>
    <dgm:pt modelId="{3FECB3F9-4549-4641-B7FA-BA7158B82B63}">
      <dgm:prSet/>
      <dgm:spPr/>
      <dgm:t>
        <a:bodyPr/>
        <a:lstStyle/>
        <a:p>
          <a:pPr>
            <a:lnSpc>
              <a:spcPct val="100000"/>
            </a:lnSpc>
          </a:pPr>
          <a:r>
            <a:rPr lang="en-US" dirty="0"/>
            <a:t>Adopt Policies and Amend Policies when they aren’t working for the School.</a:t>
          </a:r>
        </a:p>
        <a:p>
          <a:pPr>
            <a:lnSpc>
              <a:spcPct val="100000"/>
            </a:lnSpc>
          </a:pPr>
          <a:r>
            <a:rPr lang="en-US" dirty="0"/>
            <a:t>Review Internal Organizational Goals regularly.  If you set up a work plan, require updates on that work plan monthly.  </a:t>
          </a:r>
        </a:p>
      </dgm:t>
    </dgm:pt>
    <dgm:pt modelId="{F651513C-BC24-4C5C-B2BE-5D3792D8D16C}" type="parTrans" cxnId="{5563D4BB-B46A-4E64-B777-86AA95B613FF}">
      <dgm:prSet/>
      <dgm:spPr/>
      <dgm:t>
        <a:bodyPr/>
        <a:lstStyle/>
        <a:p>
          <a:endParaRPr lang="en-US"/>
        </a:p>
      </dgm:t>
    </dgm:pt>
    <dgm:pt modelId="{4C2513C2-8020-4057-AECA-720824EE9E5C}" type="sibTrans" cxnId="{5563D4BB-B46A-4E64-B777-86AA95B613FF}">
      <dgm:prSet/>
      <dgm:spPr/>
      <dgm:t>
        <a:bodyPr/>
        <a:lstStyle/>
        <a:p>
          <a:pPr>
            <a:lnSpc>
              <a:spcPct val="100000"/>
            </a:lnSpc>
          </a:pPr>
          <a:endParaRPr lang="en-US"/>
        </a:p>
      </dgm:t>
    </dgm:pt>
    <dgm:pt modelId="{3FC63FBE-80E9-4622-B5FC-513CE6C179BD}">
      <dgm:prSet/>
      <dgm:spPr/>
      <dgm:t>
        <a:bodyPr/>
        <a:lstStyle/>
        <a:p>
          <a:pPr>
            <a:lnSpc>
              <a:spcPct val="100000"/>
            </a:lnSpc>
          </a:pPr>
          <a:r>
            <a:rPr lang="en-US" dirty="0"/>
            <a:t>Make sure any business tabled or not decided on is brought back for a report at the next Board meeting. </a:t>
          </a:r>
        </a:p>
      </dgm:t>
    </dgm:pt>
    <dgm:pt modelId="{88123F46-E5BE-4378-A289-26F4B382A605}" type="parTrans" cxnId="{4CBD80B7-A264-439C-BF93-7CF0A2E0F314}">
      <dgm:prSet/>
      <dgm:spPr/>
      <dgm:t>
        <a:bodyPr/>
        <a:lstStyle/>
        <a:p>
          <a:endParaRPr lang="en-US"/>
        </a:p>
      </dgm:t>
    </dgm:pt>
    <dgm:pt modelId="{FE6CC4F7-7D03-41CD-8BB9-6728A557C7A3}" type="sibTrans" cxnId="{4CBD80B7-A264-439C-BF93-7CF0A2E0F314}">
      <dgm:prSet/>
      <dgm:spPr/>
      <dgm:t>
        <a:bodyPr/>
        <a:lstStyle/>
        <a:p>
          <a:pPr>
            <a:lnSpc>
              <a:spcPct val="100000"/>
            </a:lnSpc>
          </a:pPr>
          <a:endParaRPr lang="en-US"/>
        </a:p>
      </dgm:t>
    </dgm:pt>
    <dgm:pt modelId="{287DF378-241C-43AA-9F7C-1A7EDB5D7C2F}">
      <dgm:prSet/>
      <dgm:spPr/>
      <dgm:t>
        <a:bodyPr/>
        <a:lstStyle/>
        <a:p>
          <a:pPr>
            <a:lnSpc>
              <a:spcPct val="100000"/>
            </a:lnSpc>
          </a:pPr>
          <a:r>
            <a:rPr lang="en-US" dirty="0"/>
            <a:t>Meet with those you serve on a regular basis – this prevents a lot of unnecessary conflicts.  </a:t>
          </a:r>
        </a:p>
      </dgm:t>
    </dgm:pt>
    <dgm:pt modelId="{EF8AA751-E8AF-4EF9-97A4-8B0E395361F7}" type="parTrans" cxnId="{031641CD-10D6-4367-884D-A70979A9E67E}">
      <dgm:prSet/>
      <dgm:spPr/>
      <dgm:t>
        <a:bodyPr/>
        <a:lstStyle/>
        <a:p>
          <a:endParaRPr lang="en-US"/>
        </a:p>
      </dgm:t>
    </dgm:pt>
    <dgm:pt modelId="{60C4430D-8388-4556-B339-E271368CF97B}" type="sibTrans" cxnId="{031641CD-10D6-4367-884D-A70979A9E67E}">
      <dgm:prSet/>
      <dgm:spPr/>
      <dgm:t>
        <a:bodyPr/>
        <a:lstStyle/>
        <a:p>
          <a:endParaRPr lang="en-US"/>
        </a:p>
      </dgm:t>
    </dgm:pt>
    <dgm:pt modelId="{E5C53863-56DC-4DBB-BC81-3298A89FDCA8}" type="pres">
      <dgm:prSet presAssocID="{5472610F-0727-4665-9A47-AFA885F9C657}" presName="root" presStyleCnt="0">
        <dgm:presLayoutVars>
          <dgm:dir/>
          <dgm:resizeHandles val="exact"/>
        </dgm:presLayoutVars>
      </dgm:prSet>
      <dgm:spPr/>
    </dgm:pt>
    <dgm:pt modelId="{1CB95697-74D8-4164-8C1D-5B40374E5E7A}" type="pres">
      <dgm:prSet presAssocID="{5472610F-0727-4665-9A47-AFA885F9C657}" presName="container" presStyleCnt="0">
        <dgm:presLayoutVars>
          <dgm:dir/>
          <dgm:resizeHandles val="exact"/>
        </dgm:presLayoutVars>
      </dgm:prSet>
      <dgm:spPr/>
    </dgm:pt>
    <dgm:pt modelId="{8F54038C-6433-428E-A898-F230A13BA332}" type="pres">
      <dgm:prSet presAssocID="{36E76EF6-3635-47CC-B0C5-4284A22FCB5A}" presName="compNode" presStyleCnt="0"/>
      <dgm:spPr/>
    </dgm:pt>
    <dgm:pt modelId="{942257CA-7F9C-42FE-BCA8-BE1F53CFD433}" type="pres">
      <dgm:prSet presAssocID="{36E76EF6-3635-47CC-B0C5-4284A22FCB5A}" presName="iconBgRect" presStyleLbl="bgShp" presStyleIdx="0" presStyleCnt="6"/>
      <dgm:spPr/>
    </dgm:pt>
    <dgm:pt modelId="{ED3EDCCB-2DBC-4408-9A53-555B247083FC}" type="pres">
      <dgm:prSet presAssocID="{36E76EF6-3635-47CC-B0C5-4284A22FCB5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6E050B7B-AE8E-41E8-A71E-61C288EC1609}" type="pres">
      <dgm:prSet presAssocID="{36E76EF6-3635-47CC-B0C5-4284A22FCB5A}" presName="spaceRect" presStyleCnt="0"/>
      <dgm:spPr/>
    </dgm:pt>
    <dgm:pt modelId="{425724BC-305F-4D84-A12A-2445C58DA638}" type="pres">
      <dgm:prSet presAssocID="{36E76EF6-3635-47CC-B0C5-4284A22FCB5A}" presName="textRect" presStyleLbl="revTx" presStyleIdx="0" presStyleCnt="6">
        <dgm:presLayoutVars>
          <dgm:chMax val="1"/>
          <dgm:chPref val="1"/>
        </dgm:presLayoutVars>
      </dgm:prSet>
      <dgm:spPr/>
    </dgm:pt>
    <dgm:pt modelId="{0FB6A249-1F83-4D97-8C6A-71426192FC4D}" type="pres">
      <dgm:prSet presAssocID="{41F149B8-2A0B-48AA-8306-708EC1A8EC81}" presName="sibTrans" presStyleLbl="sibTrans2D1" presStyleIdx="0" presStyleCnt="0"/>
      <dgm:spPr/>
    </dgm:pt>
    <dgm:pt modelId="{9E91E065-D5E0-4615-A78C-658E2E21A925}" type="pres">
      <dgm:prSet presAssocID="{8BCB521D-6EFE-48A1-9C9E-418C87497A19}" presName="compNode" presStyleCnt="0"/>
      <dgm:spPr/>
    </dgm:pt>
    <dgm:pt modelId="{D5575EE1-CB7F-41C8-A5B9-C1EFB1C5BBEC}" type="pres">
      <dgm:prSet presAssocID="{8BCB521D-6EFE-48A1-9C9E-418C87497A19}" presName="iconBgRect" presStyleLbl="bgShp" presStyleIdx="1" presStyleCnt="6"/>
      <dgm:spPr/>
    </dgm:pt>
    <dgm:pt modelId="{CD14294E-189D-4E24-813A-3F06AAB8C823}" type="pres">
      <dgm:prSet presAssocID="{8BCB521D-6EFE-48A1-9C9E-418C87497A1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9004C332-D757-4F3F-B357-626CE2AAC374}" type="pres">
      <dgm:prSet presAssocID="{8BCB521D-6EFE-48A1-9C9E-418C87497A19}" presName="spaceRect" presStyleCnt="0"/>
      <dgm:spPr/>
    </dgm:pt>
    <dgm:pt modelId="{FB7E3793-0000-434D-8C4B-69DD51DC0E6D}" type="pres">
      <dgm:prSet presAssocID="{8BCB521D-6EFE-48A1-9C9E-418C87497A19}" presName="textRect" presStyleLbl="revTx" presStyleIdx="1" presStyleCnt="6">
        <dgm:presLayoutVars>
          <dgm:chMax val="1"/>
          <dgm:chPref val="1"/>
        </dgm:presLayoutVars>
      </dgm:prSet>
      <dgm:spPr/>
    </dgm:pt>
    <dgm:pt modelId="{8E187878-9B13-4B73-A356-73FB315791D9}" type="pres">
      <dgm:prSet presAssocID="{4B8BEB0F-89ED-48AD-8D4D-73807C216FF5}" presName="sibTrans" presStyleLbl="sibTrans2D1" presStyleIdx="0" presStyleCnt="0"/>
      <dgm:spPr/>
    </dgm:pt>
    <dgm:pt modelId="{28916F05-1E82-41D5-869C-E48DF61BAC5E}" type="pres">
      <dgm:prSet presAssocID="{130B3B73-5963-46D4-A96E-5B3F95F7AB3C}" presName="compNode" presStyleCnt="0"/>
      <dgm:spPr/>
    </dgm:pt>
    <dgm:pt modelId="{7C99FD19-6E5B-421C-8FB7-E3EB719FAF40}" type="pres">
      <dgm:prSet presAssocID="{130B3B73-5963-46D4-A96E-5B3F95F7AB3C}" presName="iconBgRect" presStyleLbl="bgShp" presStyleIdx="2" presStyleCnt="6"/>
      <dgm:spPr/>
    </dgm:pt>
    <dgm:pt modelId="{CDA3F04C-9EF0-42F8-B22D-28F78ECA2711}" type="pres">
      <dgm:prSet presAssocID="{130B3B73-5963-46D4-A96E-5B3F95F7AB3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89C588C0-B169-42F3-8A0E-7E24B1651138}" type="pres">
      <dgm:prSet presAssocID="{130B3B73-5963-46D4-A96E-5B3F95F7AB3C}" presName="spaceRect" presStyleCnt="0"/>
      <dgm:spPr/>
    </dgm:pt>
    <dgm:pt modelId="{192DC1E0-8865-4656-9A1C-9EA0A4D58BA6}" type="pres">
      <dgm:prSet presAssocID="{130B3B73-5963-46D4-A96E-5B3F95F7AB3C}" presName="textRect" presStyleLbl="revTx" presStyleIdx="2" presStyleCnt="6">
        <dgm:presLayoutVars>
          <dgm:chMax val="1"/>
          <dgm:chPref val="1"/>
        </dgm:presLayoutVars>
      </dgm:prSet>
      <dgm:spPr/>
    </dgm:pt>
    <dgm:pt modelId="{3CF863FF-894D-4078-BBE1-61230F36FDCA}" type="pres">
      <dgm:prSet presAssocID="{947F1495-1BF3-4F95-BBE0-86E0D758FA6D}" presName="sibTrans" presStyleLbl="sibTrans2D1" presStyleIdx="0" presStyleCnt="0"/>
      <dgm:spPr/>
    </dgm:pt>
    <dgm:pt modelId="{832BAED5-BFD2-40F7-8617-EB58011B626A}" type="pres">
      <dgm:prSet presAssocID="{3FECB3F9-4549-4641-B7FA-BA7158B82B63}" presName="compNode" presStyleCnt="0"/>
      <dgm:spPr/>
    </dgm:pt>
    <dgm:pt modelId="{9D452505-1A24-4D3C-A06E-FDA373C5B1E7}" type="pres">
      <dgm:prSet presAssocID="{3FECB3F9-4549-4641-B7FA-BA7158B82B63}" presName="iconBgRect" presStyleLbl="bgShp" presStyleIdx="3" presStyleCnt="6"/>
      <dgm:spPr/>
    </dgm:pt>
    <dgm:pt modelId="{D7DC9328-00C6-4D8C-ADB7-BFE795A6A253}" type="pres">
      <dgm:prSet presAssocID="{3FECB3F9-4549-4641-B7FA-BA7158B82B6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9D5E4D23-5ED4-44AE-92B7-B2EBC02F8C59}" type="pres">
      <dgm:prSet presAssocID="{3FECB3F9-4549-4641-B7FA-BA7158B82B63}" presName="spaceRect" presStyleCnt="0"/>
      <dgm:spPr/>
    </dgm:pt>
    <dgm:pt modelId="{F1445121-4D50-4F55-AD21-A536ACB1B0B9}" type="pres">
      <dgm:prSet presAssocID="{3FECB3F9-4549-4641-B7FA-BA7158B82B63}" presName="textRect" presStyleLbl="revTx" presStyleIdx="3" presStyleCnt="6" custScaleY="177462">
        <dgm:presLayoutVars>
          <dgm:chMax val="1"/>
          <dgm:chPref val="1"/>
        </dgm:presLayoutVars>
      </dgm:prSet>
      <dgm:spPr/>
    </dgm:pt>
    <dgm:pt modelId="{8BDD7010-BA49-4F43-B422-8A3A41FE7998}" type="pres">
      <dgm:prSet presAssocID="{4C2513C2-8020-4057-AECA-720824EE9E5C}" presName="sibTrans" presStyleLbl="sibTrans2D1" presStyleIdx="0" presStyleCnt="0"/>
      <dgm:spPr/>
    </dgm:pt>
    <dgm:pt modelId="{6B49DC26-752A-47D8-94D9-942CE5BAFB61}" type="pres">
      <dgm:prSet presAssocID="{3FC63FBE-80E9-4622-B5FC-513CE6C179BD}" presName="compNode" presStyleCnt="0"/>
      <dgm:spPr/>
    </dgm:pt>
    <dgm:pt modelId="{05967DDE-EAD9-43D7-9252-F42708FEB680}" type="pres">
      <dgm:prSet presAssocID="{3FC63FBE-80E9-4622-B5FC-513CE6C179BD}" presName="iconBgRect" presStyleLbl="bgShp" presStyleIdx="4" presStyleCnt="6"/>
      <dgm:spPr/>
    </dgm:pt>
    <dgm:pt modelId="{0076BD38-FF8E-46EA-9966-130D4105D389}" type="pres">
      <dgm:prSet presAssocID="{3FC63FBE-80E9-4622-B5FC-513CE6C179B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ierarchy"/>
        </a:ext>
      </dgm:extLst>
    </dgm:pt>
    <dgm:pt modelId="{400FC9E9-C9C8-4788-8331-E1529B230A91}" type="pres">
      <dgm:prSet presAssocID="{3FC63FBE-80E9-4622-B5FC-513CE6C179BD}" presName="spaceRect" presStyleCnt="0"/>
      <dgm:spPr/>
    </dgm:pt>
    <dgm:pt modelId="{EA852D3D-E358-4DC3-A1A6-8522BBE7CDC5}" type="pres">
      <dgm:prSet presAssocID="{3FC63FBE-80E9-4622-B5FC-513CE6C179BD}" presName="textRect" presStyleLbl="revTx" presStyleIdx="4" presStyleCnt="6">
        <dgm:presLayoutVars>
          <dgm:chMax val="1"/>
          <dgm:chPref val="1"/>
        </dgm:presLayoutVars>
      </dgm:prSet>
      <dgm:spPr/>
    </dgm:pt>
    <dgm:pt modelId="{E1628133-C0A6-4685-ADE6-3DC492D057C0}" type="pres">
      <dgm:prSet presAssocID="{FE6CC4F7-7D03-41CD-8BB9-6728A557C7A3}" presName="sibTrans" presStyleLbl="sibTrans2D1" presStyleIdx="0" presStyleCnt="0"/>
      <dgm:spPr/>
    </dgm:pt>
    <dgm:pt modelId="{11033F57-E1E8-4185-A797-D5A2F9E91FAF}" type="pres">
      <dgm:prSet presAssocID="{287DF378-241C-43AA-9F7C-1A7EDB5D7C2F}" presName="compNode" presStyleCnt="0"/>
      <dgm:spPr/>
    </dgm:pt>
    <dgm:pt modelId="{5C87AA8D-73BF-4FC0-A0F6-86CFAB285A39}" type="pres">
      <dgm:prSet presAssocID="{287DF378-241C-43AA-9F7C-1A7EDB5D7C2F}" presName="iconBgRect" presStyleLbl="bgShp" presStyleIdx="5" presStyleCnt="6"/>
      <dgm:spPr/>
    </dgm:pt>
    <dgm:pt modelId="{3E055706-4B67-4873-842F-CF37FD36274A}" type="pres">
      <dgm:prSet presAssocID="{287DF378-241C-43AA-9F7C-1A7EDB5D7C2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ycle with People"/>
        </a:ext>
      </dgm:extLst>
    </dgm:pt>
    <dgm:pt modelId="{3EB77362-33C2-4BB9-870D-80D4769BD106}" type="pres">
      <dgm:prSet presAssocID="{287DF378-241C-43AA-9F7C-1A7EDB5D7C2F}" presName="spaceRect" presStyleCnt="0"/>
      <dgm:spPr/>
    </dgm:pt>
    <dgm:pt modelId="{50AA5C68-EC82-4AC4-9330-F06EBF7D402D}" type="pres">
      <dgm:prSet presAssocID="{287DF378-241C-43AA-9F7C-1A7EDB5D7C2F}" presName="textRect" presStyleLbl="revTx" presStyleIdx="5" presStyleCnt="6">
        <dgm:presLayoutVars>
          <dgm:chMax val="1"/>
          <dgm:chPref val="1"/>
        </dgm:presLayoutVars>
      </dgm:prSet>
      <dgm:spPr/>
    </dgm:pt>
  </dgm:ptLst>
  <dgm:cxnLst>
    <dgm:cxn modelId="{C7C20100-FF10-4ECE-A8DD-9480BB4BA6EA}" type="presOf" srcId="{4B8BEB0F-89ED-48AD-8D4D-73807C216FF5}" destId="{8E187878-9B13-4B73-A356-73FB315791D9}" srcOrd="0" destOrd="0" presId="urn:microsoft.com/office/officeart/2018/2/layout/IconCircleList"/>
    <dgm:cxn modelId="{A7294300-183B-40D2-B4E9-600C81A4445E}" type="presOf" srcId="{8BCB521D-6EFE-48A1-9C9E-418C87497A19}" destId="{FB7E3793-0000-434D-8C4B-69DD51DC0E6D}" srcOrd="0" destOrd="0" presId="urn:microsoft.com/office/officeart/2018/2/layout/IconCircleList"/>
    <dgm:cxn modelId="{28B2DB01-E95F-423E-AB25-2EFD98A74438}" srcId="{5472610F-0727-4665-9A47-AFA885F9C657}" destId="{8BCB521D-6EFE-48A1-9C9E-418C87497A19}" srcOrd="1" destOrd="0" parTransId="{E3A42C41-3D83-47F8-9DE4-E1FF154527EF}" sibTransId="{4B8BEB0F-89ED-48AD-8D4D-73807C216FF5}"/>
    <dgm:cxn modelId="{C4EF1F29-D6DC-40F0-BDA8-0FFE9E275B35}" type="presOf" srcId="{3FECB3F9-4549-4641-B7FA-BA7158B82B63}" destId="{F1445121-4D50-4F55-AD21-A536ACB1B0B9}" srcOrd="0" destOrd="0" presId="urn:microsoft.com/office/officeart/2018/2/layout/IconCircleList"/>
    <dgm:cxn modelId="{85A22C6C-2D0C-48FC-8CBC-1479A106FB87}" type="presOf" srcId="{FE6CC4F7-7D03-41CD-8BB9-6728A557C7A3}" destId="{E1628133-C0A6-4685-ADE6-3DC492D057C0}" srcOrd="0" destOrd="0" presId="urn:microsoft.com/office/officeart/2018/2/layout/IconCircleList"/>
    <dgm:cxn modelId="{106B1772-1AB2-442A-8390-77E6E8F55A1E}" srcId="{5472610F-0727-4665-9A47-AFA885F9C657}" destId="{130B3B73-5963-46D4-A96E-5B3F95F7AB3C}" srcOrd="2" destOrd="0" parTransId="{F6193B4A-9DF2-4597-9455-A79FEBB06A84}" sibTransId="{947F1495-1BF3-4F95-BBE0-86E0D758FA6D}"/>
    <dgm:cxn modelId="{F80A667D-F7BE-4522-86D6-B2720274E7A3}" type="presOf" srcId="{41F149B8-2A0B-48AA-8306-708EC1A8EC81}" destId="{0FB6A249-1F83-4D97-8C6A-71426192FC4D}" srcOrd="0" destOrd="0" presId="urn:microsoft.com/office/officeart/2018/2/layout/IconCircleList"/>
    <dgm:cxn modelId="{E74FA191-DEE6-4076-BBE4-749E9CDFCCC6}" type="presOf" srcId="{947F1495-1BF3-4F95-BBE0-86E0D758FA6D}" destId="{3CF863FF-894D-4078-BBE1-61230F36FDCA}" srcOrd="0" destOrd="0" presId="urn:microsoft.com/office/officeart/2018/2/layout/IconCircleList"/>
    <dgm:cxn modelId="{7D3F42A4-1AA1-4D3D-BC4E-3DDCF6FC75B1}" type="presOf" srcId="{130B3B73-5963-46D4-A96E-5B3F95F7AB3C}" destId="{192DC1E0-8865-4656-9A1C-9EA0A4D58BA6}" srcOrd="0" destOrd="0" presId="urn:microsoft.com/office/officeart/2018/2/layout/IconCircleList"/>
    <dgm:cxn modelId="{60A2E0AB-DE0C-47C4-AD78-F2F4F52DD7F2}" type="presOf" srcId="{5472610F-0727-4665-9A47-AFA885F9C657}" destId="{E5C53863-56DC-4DBB-BC81-3298A89FDCA8}" srcOrd="0" destOrd="0" presId="urn:microsoft.com/office/officeart/2018/2/layout/IconCircleList"/>
    <dgm:cxn modelId="{4CBD80B7-A264-439C-BF93-7CF0A2E0F314}" srcId="{5472610F-0727-4665-9A47-AFA885F9C657}" destId="{3FC63FBE-80E9-4622-B5FC-513CE6C179BD}" srcOrd="4" destOrd="0" parTransId="{88123F46-E5BE-4378-A289-26F4B382A605}" sibTransId="{FE6CC4F7-7D03-41CD-8BB9-6728A557C7A3}"/>
    <dgm:cxn modelId="{5563D4BB-B46A-4E64-B777-86AA95B613FF}" srcId="{5472610F-0727-4665-9A47-AFA885F9C657}" destId="{3FECB3F9-4549-4641-B7FA-BA7158B82B63}" srcOrd="3" destOrd="0" parTransId="{F651513C-BC24-4C5C-B2BE-5D3792D8D16C}" sibTransId="{4C2513C2-8020-4057-AECA-720824EE9E5C}"/>
    <dgm:cxn modelId="{489961C7-BDF2-44CE-A8F8-9CA2AC37633A}" type="presOf" srcId="{287DF378-241C-43AA-9F7C-1A7EDB5D7C2F}" destId="{50AA5C68-EC82-4AC4-9330-F06EBF7D402D}" srcOrd="0" destOrd="0" presId="urn:microsoft.com/office/officeart/2018/2/layout/IconCircleList"/>
    <dgm:cxn modelId="{510516CA-7D83-4CB4-AF7D-EC86968C08B6}" type="presOf" srcId="{36E76EF6-3635-47CC-B0C5-4284A22FCB5A}" destId="{425724BC-305F-4D84-A12A-2445C58DA638}" srcOrd="0" destOrd="0" presId="urn:microsoft.com/office/officeart/2018/2/layout/IconCircleList"/>
    <dgm:cxn modelId="{031641CD-10D6-4367-884D-A70979A9E67E}" srcId="{5472610F-0727-4665-9A47-AFA885F9C657}" destId="{287DF378-241C-43AA-9F7C-1A7EDB5D7C2F}" srcOrd="5" destOrd="0" parTransId="{EF8AA751-E8AF-4EF9-97A4-8B0E395361F7}" sibTransId="{60C4430D-8388-4556-B339-E271368CF97B}"/>
    <dgm:cxn modelId="{AE2139DE-C7C3-4887-AF1A-F8941646B231}" type="presOf" srcId="{3FC63FBE-80E9-4622-B5FC-513CE6C179BD}" destId="{EA852D3D-E358-4DC3-A1A6-8522BBE7CDC5}" srcOrd="0" destOrd="0" presId="urn:microsoft.com/office/officeart/2018/2/layout/IconCircleList"/>
    <dgm:cxn modelId="{E1C910E8-CC97-4A2D-A7D2-F15B9E6A9BCE}" srcId="{5472610F-0727-4665-9A47-AFA885F9C657}" destId="{36E76EF6-3635-47CC-B0C5-4284A22FCB5A}" srcOrd="0" destOrd="0" parTransId="{029354EE-1865-4204-AB65-4862594E8A36}" sibTransId="{41F149B8-2A0B-48AA-8306-708EC1A8EC81}"/>
    <dgm:cxn modelId="{425A41F9-A4C3-435A-BCE0-91960225CF73}" type="presOf" srcId="{4C2513C2-8020-4057-AECA-720824EE9E5C}" destId="{8BDD7010-BA49-4F43-B422-8A3A41FE7998}" srcOrd="0" destOrd="0" presId="urn:microsoft.com/office/officeart/2018/2/layout/IconCircleList"/>
    <dgm:cxn modelId="{2F2A924E-B440-4B43-A937-4869045AB807}" type="presParOf" srcId="{E5C53863-56DC-4DBB-BC81-3298A89FDCA8}" destId="{1CB95697-74D8-4164-8C1D-5B40374E5E7A}" srcOrd="0" destOrd="0" presId="urn:microsoft.com/office/officeart/2018/2/layout/IconCircleList"/>
    <dgm:cxn modelId="{590E532E-DD29-47F5-9A5E-B395C67EF34A}" type="presParOf" srcId="{1CB95697-74D8-4164-8C1D-5B40374E5E7A}" destId="{8F54038C-6433-428E-A898-F230A13BA332}" srcOrd="0" destOrd="0" presId="urn:microsoft.com/office/officeart/2018/2/layout/IconCircleList"/>
    <dgm:cxn modelId="{275AC11A-F61D-4931-B2C0-D6D193CC5F3E}" type="presParOf" srcId="{8F54038C-6433-428E-A898-F230A13BA332}" destId="{942257CA-7F9C-42FE-BCA8-BE1F53CFD433}" srcOrd="0" destOrd="0" presId="urn:microsoft.com/office/officeart/2018/2/layout/IconCircleList"/>
    <dgm:cxn modelId="{10BCDE1D-14DF-48E2-A18D-474A05FAE6F6}" type="presParOf" srcId="{8F54038C-6433-428E-A898-F230A13BA332}" destId="{ED3EDCCB-2DBC-4408-9A53-555B247083FC}" srcOrd="1" destOrd="0" presId="urn:microsoft.com/office/officeart/2018/2/layout/IconCircleList"/>
    <dgm:cxn modelId="{273DE9ED-5C41-4601-B524-1472718983CC}" type="presParOf" srcId="{8F54038C-6433-428E-A898-F230A13BA332}" destId="{6E050B7B-AE8E-41E8-A71E-61C288EC1609}" srcOrd="2" destOrd="0" presId="urn:microsoft.com/office/officeart/2018/2/layout/IconCircleList"/>
    <dgm:cxn modelId="{B4E12B67-71F7-47F7-9725-64FBF91E57A5}" type="presParOf" srcId="{8F54038C-6433-428E-A898-F230A13BA332}" destId="{425724BC-305F-4D84-A12A-2445C58DA638}" srcOrd="3" destOrd="0" presId="urn:microsoft.com/office/officeart/2018/2/layout/IconCircleList"/>
    <dgm:cxn modelId="{0E8A3A57-0E10-47A1-8CA0-A35C787DD7FF}" type="presParOf" srcId="{1CB95697-74D8-4164-8C1D-5B40374E5E7A}" destId="{0FB6A249-1F83-4D97-8C6A-71426192FC4D}" srcOrd="1" destOrd="0" presId="urn:microsoft.com/office/officeart/2018/2/layout/IconCircleList"/>
    <dgm:cxn modelId="{98AE24BB-9E85-46CF-854B-08F6C6E0C556}" type="presParOf" srcId="{1CB95697-74D8-4164-8C1D-5B40374E5E7A}" destId="{9E91E065-D5E0-4615-A78C-658E2E21A925}" srcOrd="2" destOrd="0" presId="urn:microsoft.com/office/officeart/2018/2/layout/IconCircleList"/>
    <dgm:cxn modelId="{8B12B184-6A03-4CEF-857C-B2137E3B783F}" type="presParOf" srcId="{9E91E065-D5E0-4615-A78C-658E2E21A925}" destId="{D5575EE1-CB7F-41C8-A5B9-C1EFB1C5BBEC}" srcOrd="0" destOrd="0" presId="urn:microsoft.com/office/officeart/2018/2/layout/IconCircleList"/>
    <dgm:cxn modelId="{24D1894F-B1F9-4A41-A11B-A7379FA8AA96}" type="presParOf" srcId="{9E91E065-D5E0-4615-A78C-658E2E21A925}" destId="{CD14294E-189D-4E24-813A-3F06AAB8C823}" srcOrd="1" destOrd="0" presId="urn:microsoft.com/office/officeart/2018/2/layout/IconCircleList"/>
    <dgm:cxn modelId="{73D086B5-E518-427F-ABE9-05D3BCBAE972}" type="presParOf" srcId="{9E91E065-D5E0-4615-A78C-658E2E21A925}" destId="{9004C332-D757-4F3F-B357-626CE2AAC374}" srcOrd="2" destOrd="0" presId="urn:microsoft.com/office/officeart/2018/2/layout/IconCircleList"/>
    <dgm:cxn modelId="{538F2EB6-9E17-428B-8264-99DFA743C657}" type="presParOf" srcId="{9E91E065-D5E0-4615-A78C-658E2E21A925}" destId="{FB7E3793-0000-434D-8C4B-69DD51DC0E6D}" srcOrd="3" destOrd="0" presId="urn:microsoft.com/office/officeart/2018/2/layout/IconCircleList"/>
    <dgm:cxn modelId="{59DD3443-2C79-452D-8F65-8BE4A42A469F}" type="presParOf" srcId="{1CB95697-74D8-4164-8C1D-5B40374E5E7A}" destId="{8E187878-9B13-4B73-A356-73FB315791D9}" srcOrd="3" destOrd="0" presId="urn:microsoft.com/office/officeart/2018/2/layout/IconCircleList"/>
    <dgm:cxn modelId="{18E1CD07-18FB-40D3-A430-8A36061CF87A}" type="presParOf" srcId="{1CB95697-74D8-4164-8C1D-5B40374E5E7A}" destId="{28916F05-1E82-41D5-869C-E48DF61BAC5E}" srcOrd="4" destOrd="0" presId="urn:microsoft.com/office/officeart/2018/2/layout/IconCircleList"/>
    <dgm:cxn modelId="{BABA28CC-25AA-4339-8587-64A59A234101}" type="presParOf" srcId="{28916F05-1E82-41D5-869C-E48DF61BAC5E}" destId="{7C99FD19-6E5B-421C-8FB7-E3EB719FAF40}" srcOrd="0" destOrd="0" presId="urn:microsoft.com/office/officeart/2018/2/layout/IconCircleList"/>
    <dgm:cxn modelId="{C4647EDB-E3A2-4AD7-9A53-919815B92A12}" type="presParOf" srcId="{28916F05-1E82-41D5-869C-E48DF61BAC5E}" destId="{CDA3F04C-9EF0-42F8-B22D-28F78ECA2711}" srcOrd="1" destOrd="0" presId="urn:microsoft.com/office/officeart/2018/2/layout/IconCircleList"/>
    <dgm:cxn modelId="{B5BF7D14-735B-4719-B2ED-F560B13944F1}" type="presParOf" srcId="{28916F05-1E82-41D5-869C-E48DF61BAC5E}" destId="{89C588C0-B169-42F3-8A0E-7E24B1651138}" srcOrd="2" destOrd="0" presId="urn:microsoft.com/office/officeart/2018/2/layout/IconCircleList"/>
    <dgm:cxn modelId="{E7401DA9-6FF1-4680-BA0C-2758AEFD65C4}" type="presParOf" srcId="{28916F05-1E82-41D5-869C-E48DF61BAC5E}" destId="{192DC1E0-8865-4656-9A1C-9EA0A4D58BA6}" srcOrd="3" destOrd="0" presId="urn:microsoft.com/office/officeart/2018/2/layout/IconCircleList"/>
    <dgm:cxn modelId="{200320DB-DDF4-43F4-985A-7E24A7E9D8E9}" type="presParOf" srcId="{1CB95697-74D8-4164-8C1D-5B40374E5E7A}" destId="{3CF863FF-894D-4078-BBE1-61230F36FDCA}" srcOrd="5" destOrd="0" presId="urn:microsoft.com/office/officeart/2018/2/layout/IconCircleList"/>
    <dgm:cxn modelId="{38A032FA-3CB1-4518-ACBA-D3DBCEF18429}" type="presParOf" srcId="{1CB95697-74D8-4164-8C1D-5B40374E5E7A}" destId="{832BAED5-BFD2-40F7-8617-EB58011B626A}" srcOrd="6" destOrd="0" presId="urn:microsoft.com/office/officeart/2018/2/layout/IconCircleList"/>
    <dgm:cxn modelId="{0BE4DEA1-019B-4C36-B654-7CB6DDDDE7EA}" type="presParOf" srcId="{832BAED5-BFD2-40F7-8617-EB58011B626A}" destId="{9D452505-1A24-4D3C-A06E-FDA373C5B1E7}" srcOrd="0" destOrd="0" presId="urn:microsoft.com/office/officeart/2018/2/layout/IconCircleList"/>
    <dgm:cxn modelId="{83082853-D4D7-40B6-B705-D1A0CE2C01B1}" type="presParOf" srcId="{832BAED5-BFD2-40F7-8617-EB58011B626A}" destId="{D7DC9328-00C6-4D8C-ADB7-BFE795A6A253}" srcOrd="1" destOrd="0" presId="urn:microsoft.com/office/officeart/2018/2/layout/IconCircleList"/>
    <dgm:cxn modelId="{9A778541-3F4C-452D-8E21-1F366149AC1C}" type="presParOf" srcId="{832BAED5-BFD2-40F7-8617-EB58011B626A}" destId="{9D5E4D23-5ED4-44AE-92B7-B2EBC02F8C59}" srcOrd="2" destOrd="0" presId="urn:microsoft.com/office/officeart/2018/2/layout/IconCircleList"/>
    <dgm:cxn modelId="{296E34A9-B000-4B7D-89BD-E66925482301}" type="presParOf" srcId="{832BAED5-BFD2-40F7-8617-EB58011B626A}" destId="{F1445121-4D50-4F55-AD21-A536ACB1B0B9}" srcOrd="3" destOrd="0" presId="urn:microsoft.com/office/officeart/2018/2/layout/IconCircleList"/>
    <dgm:cxn modelId="{10C8069D-E55C-48A8-8407-5630BBEAABD6}" type="presParOf" srcId="{1CB95697-74D8-4164-8C1D-5B40374E5E7A}" destId="{8BDD7010-BA49-4F43-B422-8A3A41FE7998}" srcOrd="7" destOrd="0" presId="urn:microsoft.com/office/officeart/2018/2/layout/IconCircleList"/>
    <dgm:cxn modelId="{825BEB51-AB9B-427F-928E-1552DB2F9733}" type="presParOf" srcId="{1CB95697-74D8-4164-8C1D-5B40374E5E7A}" destId="{6B49DC26-752A-47D8-94D9-942CE5BAFB61}" srcOrd="8" destOrd="0" presId="urn:microsoft.com/office/officeart/2018/2/layout/IconCircleList"/>
    <dgm:cxn modelId="{14F1C253-9D2A-402C-A2CD-DF4721D16F8C}" type="presParOf" srcId="{6B49DC26-752A-47D8-94D9-942CE5BAFB61}" destId="{05967DDE-EAD9-43D7-9252-F42708FEB680}" srcOrd="0" destOrd="0" presId="urn:microsoft.com/office/officeart/2018/2/layout/IconCircleList"/>
    <dgm:cxn modelId="{DA36B41F-F1ED-40CA-968E-5314292530E0}" type="presParOf" srcId="{6B49DC26-752A-47D8-94D9-942CE5BAFB61}" destId="{0076BD38-FF8E-46EA-9966-130D4105D389}" srcOrd="1" destOrd="0" presId="urn:microsoft.com/office/officeart/2018/2/layout/IconCircleList"/>
    <dgm:cxn modelId="{B03581D1-B845-4FD9-B6B2-926A05F735A3}" type="presParOf" srcId="{6B49DC26-752A-47D8-94D9-942CE5BAFB61}" destId="{400FC9E9-C9C8-4788-8331-E1529B230A91}" srcOrd="2" destOrd="0" presId="urn:microsoft.com/office/officeart/2018/2/layout/IconCircleList"/>
    <dgm:cxn modelId="{C6C6BD48-1D48-4A51-AE93-3101F1732FC8}" type="presParOf" srcId="{6B49DC26-752A-47D8-94D9-942CE5BAFB61}" destId="{EA852D3D-E358-4DC3-A1A6-8522BBE7CDC5}" srcOrd="3" destOrd="0" presId="urn:microsoft.com/office/officeart/2018/2/layout/IconCircleList"/>
    <dgm:cxn modelId="{B810EC5C-BD08-46CA-83A4-96492E091F90}" type="presParOf" srcId="{1CB95697-74D8-4164-8C1D-5B40374E5E7A}" destId="{E1628133-C0A6-4685-ADE6-3DC492D057C0}" srcOrd="9" destOrd="0" presId="urn:microsoft.com/office/officeart/2018/2/layout/IconCircleList"/>
    <dgm:cxn modelId="{90C26EA8-1103-432D-8C17-A09AA7BE20DC}" type="presParOf" srcId="{1CB95697-74D8-4164-8C1D-5B40374E5E7A}" destId="{11033F57-E1E8-4185-A797-D5A2F9E91FAF}" srcOrd="10" destOrd="0" presId="urn:microsoft.com/office/officeart/2018/2/layout/IconCircleList"/>
    <dgm:cxn modelId="{F93351FA-12D6-40E4-BD3A-52913051BD77}" type="presParOf" srcId="{11033F57-E1E8-4185-A797-D5A2F9E91FAF}" destId="{5C87AA8D-73BF-4FC0-A0F6-86CFAB285A39}" srcOrd="0" destOrd="0" presId="urn:microsoft.com/office/officeart/2018/2/layout/IconCircleList"/>
    <dgm:cxn modelId="{3E6161CA-C19B-4318-A371-DAD880F90FFA}" type="presParOf" srcId="{11033F57-E1E8-4185-A797-D5A2F9E91FAF}" destId="{3E055706-4B67-4873-842F-CF37FD36274A}" srcOrd="1" destOrd="0" presId="urn:microsoft.com/office/officeart/2018/2/layout/IconCircleList"/>
    <dgm:cxn modelId="{506E141A-4555-4A8A-A7E8-5C84B953E679}" type="presParOf" srcId="{11033F57-E1E8-4185-A797-D5A2F9E91FAF}" destId="{3EB77362-33C2-4BB9-870D-80D4769BD106}" srcOrd="2" destOrd="0" presId="urn:microsoft.com/office/officeart/2018/2/layout/IconCircleList"/>
    <dgm:cxn modelId="{FD20775F-A322-4127-9CE8-1900803786A5}" type="presParOf" srcId="{11033F57-E1E8-4185-A797-D5A2F9E91FAF}" destId="{50AA5C68-EC82-4AC4-9330-F06EBF7D402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649C2-4402-45E2-820C-0923E56311B5}"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B5F51F24-2A51-4113-B186-54C303C6E387}">
      <dgm:prSet/>
      <dgm:spPr/>
      <dgm:t>
        <a:bodyPr/>
        <a:lstStyle/>
        <a:p>
          <a:r>
            <a:rPr lang="en-US" dirty="0"/>
            <a:t>Board Has Power Only As A Group</a:t>
          </a:r>
        </a:p>
      </dgm:t>
    </dgm:pt>
    <dgm:pt modelId="{22900355-D43F-4B4D-BE54-D01177628F0C}" type="parTrans" cxnId="{02BC1445-8DD6-46EC-9C04-836445D9DB0F}">
      <dgm:prSet/>
      <dgm:spPr/>
      <dgm:t>
        <a:bodyPr/>
        <a:lstStyle/>
        <a:p>
          <a:endParaRPr lang="en-US"/>
        </a:p>
      </dgm:t>
    </dgm:pt>
    <dgm:pt modelId="{DB330100-DCDB-4FB7-A6EA-9442D73A3352}" type="sibTrans" cxnId="{02BC1445-8DD6-46EC-9C04-836445D9DB0F}">
      <dgm:prSet/>
      <dgm:spPr/>
      <dgm:t>
        <a:bodyPr/>
        <a:lstStyle/>
        <a:p>
          <a:endParaRPr lang="en-US" dirty="0"/>
        </a:p>
      </dgm:t>
    </dgm:pt>
    <dgm:pt modelId="{B63E5DDF-8444-4520-8340-BAE9DA96E901}">
      <dgm:prSet/>
      <dgm:spPr/>
      <dgm:t>
        <a:bodyPr/>
        <a:lstStyle/>
        <a:p>
          <a:r>
            <a:rPr lang="en-US" dirty="0"/>
            <a:t>Full Participation</a:t>
          </a:r>
        </a:p>
      </dgm:t>
    </dgm:pt>
    <dgm:pt modelId="{D72416D6-DE04-474A-B3C1-E697A94A74D5}" type="parTrans" cxnId="{0BEDC537-D26F-4875-B42E-3051577C9BC8}">
      <dgm:prSet/>
      <dgm:spPr/>
      <dgm:t>
        <a:bodyPr/>
        <a:lstStyle/>
        <a:p>
          <a:endParaRPr lang="en-US"/>
        </a:p>
      </dgm:t>
    </dgm:pt>
    <dgm:pt modelId="{43999AEC-027E-4491-B5B5-4969AF5CABCC}" type="sibTrans" cxnId="{0BEDC537-D26F-4875-B42E-3051577C9BC8}">
      <dgm:prSet/>
      <dgm:spPr/>
      <dgm:t>
        <a:bodyPr/>
        <a:lstStyle/>
        <a:p>
          <a:endParaRPr lang="en-US" dirty="0"/>
        </a:p>
      </dgm:t>
    </dgm:pt>
    <dgm:pt modelId="{008AC22A-0A93-4835-ACB9-C28B122A167B}">
      <dgm:prSet/>
      <dgm:spPr/>
      <dgm:t>
        <a:bodyPr/>
        <a:lstStyle/>
        <a:p>
          <a:r>
            <a:rPr lang="en-US" dirty="0"/>
            <a:t>Challenge One Another</a:t>
          </a:r>
        </a:p>
      </dgm:t>
    </dgm:pt>
    <dgm:pt modelId="{F3BC39C8-7E4F-491E-AC38-57B78255F74C}" type="parTrans" cxnId="{E4100A81-12A0-4E2C-9059-81378B3AAA3B}">
      <dgm:prSet/>
      <dgm:spPr/>
      <dgm:t>
        <a:bodyPr/>
        <a:lstStyle/>
        <a:p>
          <a:endParaRPr lang="en-US"/>
        </a:p>
      </dgm:t>
    </dgm:pt>
    <dgm:pt modelId="{D661419D-6F27-42F3-AB46-5F1249466450}" type="sibTrans" cxnId="{E4100A81-12A0-4E2C-9059-81378B3AAA3B}">
      <dgm:prSet/>
      <dgm:spPr/>
      <dgm:t>
        <a:bodyPr/>
        <a:lstStyle/>
        <a:p>
          <a:endParaRPr lang="en-US" dirty="0"/>
        </a:p>
      </dgm:t>
    </dgm:pt>
    <dgm:pt modelId="{154EA1F2-95B0-4E01-AA94-6E6A5285F78C}">
      <dgm:prSet/>
      <dgm:spPr/>
      <dgm:t>
        <a:bodyPr/>
        <a:lstStyle/>
        <a:p>
          <a:r>
            <a:rPr lang="en-US" dirty="0"/>
            <a:t>Encourage Diversity of Viewpoints</a:t>
          </a:r>
        </a:p>
      </dgm:t>
    </dgm:pt>
    <dgm:pt modelId="{3B09BD78-618A-4201-B4A6-51CBB139AD02}" type="parTrans" cxnId="{96F50706-67B8-48D7-A350-96726C9EFFCB}">
      <dgm:prSet/>
      <dgm:spPr/>
      <dgm:t>
        <a:bodyPr/>
        <a:lstStyle/>
        <a:p>
          <a:endParaRPr lang="en-US"/>
        </a:p>
      </dgm:t>
    </dgm:pt>
    <dgm:pt modelId="{A2934158-449C-4C56-8649-8B9593192A8E}" type="sibTrans" cxnId="{96F50706-67B8-48D7-A350-96726C9EFFCB}">
      <dgm:prSet/>
      <dgm:spPr/>
      <dgm:t>
        <a:bodyPr/>
        <a:lstStyle/>
        <a:p>
          <a:endParaRPr lang="en-US" dirty="0"/>
        </a:p>
      </dgm:t>
    </dgm:pt>
    <dgm:pt modelId="{28CCCD78-534A-492C-9B05-237E8E70C0BA}">
      <dgm:prSet/>
      <dgm:spPr/>
      <dgm:t>
        <a:bodyPr/>
        <a:lstStyle/>
        <a:p>
          <a:r>
            <a:rPr lang="en-US" dirty="0"/>
            <a:t>Support Full Board Decision</a:t>
          </a:r>
        </a:p>
      </dgm:t>
    </dgm:pt>
    <dgm:pt modelId="{341BB995-19AA-4144-8BDF-7FC8F8EAE97A}" type="parTrans" cxnId="{C4031C4E-21CA-4BE9-B7BC-D3BD23ECAB23}">
      <dgm:prSet/>
      <dgm:spPr/>
      <dgm:t>
        <a:bodyPr/>
        <a:lstStyle/>
        <a:p>
          <a:endParaRPr lang="en-US"/>
        </a:p>
      </dgm:t>
    </dgm:pt>
    <dgm:pt modelId="{8EB333C7-1CBF-4C88-A6AA-D98070FAE63E}" type="sibTrans" cxnId="{C4031C4E-21CA-4BE9-B7BC-D3BD23ECAB23}">
      <dgm:prSet/>
      <dgm:spPr/>
      <dgm:t>
        <a:bodyPr/>
        <a:lstStyle/>
        <a:p>
          <a:endParaRPr lang="en-US" dirty="0"/>
        </a:p>
      </dgm:t>
    </dgm:pt>
    <dgm:pt modelId="{140ADE82-8B5F-4155-A6FB-F5E7C5099F06}">
      <dgm:prSet/>
      <dgm:spPr/>
      <dgm:t>
        <a:bodyPr/>
        <a:lstStyle/>
        <a:p>
          <a:r>
            <a:rPr lang="en-US" dirty="0"/>
            <a:t>Cultural Considerations</a:t>
          </a:r>
        </a:p>
      </dgm:t>
    </dgm:pt>
    <dgm:pt modelId="{A4104BA3-7887-4C6E-89FC-5E71FA0BD1A6}" type="parTrans" cxnId="{DAC30E21-AF71-41BC-BA56-135172F3D949}">
      <dgm:prSet/>
      <dgm:spPr/>
      <dgm:t>
        <a:bodyPr/>
        <a:lstStyle/>
        <a:p>
          <a:endParaRPr lang="en-US"/>
        </a:p>
      </dgm:t>
    </dgm:pt>
    <dgm:pt modelId="{93774227-8F8D-4EFA-9433-395C2A4B9BF2}" type="sibTrans" cxnId="{DAC30E21-AF71-41BC-BA56-135172F3D949}">
      <dgm:prSet/>
      <dgm:spPr/>
      <dgm:t>
        <a:bodyPr/>
        <a:lstStyle/>
        <a:p>
          <a:endParaRPr lang="en-US" dirty="0"/>
        </a:p>
      </dgm:t>
    </dgm:pt>
    <dgm:pt modelId="{E786C536-F127-472E-BB18-B3EE80B2262C}">
      <dgm:prSet/>
      <dgm:spPr/>
      <dgm:t>
        <a:bodyPr/>
        <a:lstStyle/>
        <a:p>
          <a:r>
            <a:rPr lang="en-US" dirty="0"/>
            <a:t>Develop Well Thought Out Governance Policies </a:t>
          </a:r>
        </a:p>
      </dgm:t>
    </dgm:pt>
    <dgm:pt modelId="{DB2D7AA0-2D27-40AF-BB9E-CD3FFBD81BC5}" type="parTrans" cxnId="{A0552928-B2BD-4C95-B3AC-8C37850354AE}">
      <dgm:prSet/>
      <dgm:spPr/>
      <dgm:t>
        <a:bodyPr/>
        <a:lstStyle/>
        <a:p>
          <a:endParaRPr lang="en-US"/>
        </a:p>
      </dgm:t>
    </dgm:pt>
    <dgm:pt modelId="{C451C246-5B6A-4851-91E6-5A37ADCC633D}" type="sibTrans" cxnId="{A0552928-B2BD-4C95-B3AC-8C37850354AE}">
      <dgm:prSet/>
      <dgm:spPr/>
      <dgm:t>
        <a:bodyPr/>
        <a:lstStyle/>
        <a:p>
          <a:endParaRPr lang="en-US" dirty="0"/>
        </a:p>
      </dgm:t>
    </dgm:pt>
    <dgm:pt modelId="{C55055AC-42AC-45A5-9998-38A596D34BD1}">
      <dgm:prSet/>
      <dgm:spPr/>
      <dgm:t>
        <a:bodyPr/>
        <a:lstStyle/>
        <a:p>
          <a:r>
            <a:rPr lang="en-US" dirty="0"/>
            <a:t>Follow Established Rules of Order</a:t>
          </a:r>
        </a:p>
      </dgm:t>
    </dgm:pt>
    <dgm:pt modelId="{4134A7AC-A515-44AB-B347-DEB159D973CD}" type="parTrans" cxnId="{C8FBC5F1-4FFA-4DB7-8963-C219C29C09E5}">
      <dgm:prSet/>
      <dgm:spPr/>
      <dgm:t>
        <a:bodyPr/>
        <a:lstStyle/>
        <a:p>
          <a:endParaRPr lang="en-US"/>
        </a:p>
      </dgm:t>
    </dgm:pt>
    <dgm:pt modelId="{1E98C3D9-DB91-43D5-92A1-1A070A240F83}" type="sibTrans" cxnId="{C8FBC5F1-4FFA-4DB7-8963-C219C29C09E5}">
      <dgm:prSet/>
      <dgm:spPr/>
      <dgm:t>
        <a:bodyPr/>
        <a:lstStyle/>
        <a:p>
          <a:endParaRPr lang="en-US" dirty="0"/>
        </a:p>
      </dgm:t>
    </dgm:pt>
    <dgm:pt modelId="{C7174CBB-0BCF-43E1-A588-374547BFF2DF}">
      <dgm:prSet/>
      <dgm:spPr/>
      <dgm:t>
        <a:bodyPr/>
        <a:lstStyle/>
        <a:p>
          <a:r>
            <a:rPr lang="en-US" dirty="0"/>
            <a:t>Keep Meetings Within Allotted Time</a:t>
          </a:r>
        </a:p>
      </dgm:t>
    </dgm:pt>
    <dgm:pt modelId="{882B7A8A-B38F-4185-AD48-1B9B702800DC}" type="parTrans" cxnId="{8EE66E86-4025-4DF5-AF57-F82B77D46DC9}">
      <dgm:prSet/>
      <dgm:spPr/>
      <dgm:t>
        <a:bodyPr/>
        <a:lstStyle/>
        <a:p>
          <a:endParaRPr lang="en-US"/>
        </a:p>
      </dgm:t>
    </dgm:pt>
    <dgm:pt modelId="{BB2D90AD-96CA-44D4-810C-27C63809428D}" type="sibTrans" cxnId="{8EE66E86-4025-4DF5-AF57-F82B77D46DC9}">
      <dgm:prSet/>
      <dgm:spPr/>
      <dgm:t>
        <a:bodyPr/>
        <a:lstStyle/>
        <a:p>
          <a:endParaRPr lang="en-US" dirty="0"/>
        </a:p>
      </dgm:t>
    </dgm:pt>
    <dgm:pt modelId="{E345836C-3561-4208-813B-6AE44231FBE5}">
      <dgm:prSet/>
      <dgm:spPr/>
      <dgm:t>
        <a:bodyPr/>
        <a:lstStyle/>
        <a:p>
          <a:r>
            <a:rPr lang="en-US" dirty="0"/>
            <a:t>Limit Involvement With Day-to-Day Operations (examples)</a:t>
          </a:r>
        </a:p>
      </dgm:t>
    </dgm:pt>
    <dgm:pt modelId="{A2FE4C9A-A511-437B-BFAE-F40BDE942895}" type="parTrans" cxnId="{09A7E9A9-2B8F-4EB4-9CFB-624F110EA5EA}">
      <dgm:prSet/>
      <dgm:spPr/>
      <dgm:t>
        <a:bodyPr/>
        <a:lstStyle/>
        <a:p>
          <a:endParaRPr lang="en-US"/>
        </a:p>
      </dgm:t>
    </dgm:pt>
    <dgm:pt modelId="{4AEA503C-1083-4B9A-AC32-9A63A9D58B65}" type="sibTrans" cxnId="{09A7E9A9-2B8F-4EB4-9CFB-624F110EA5EA}">
      <dgm:prSet/>
      <dgm:spPr/>
      <dgm:t>
        <a:bodyPr/>
        <a:lstStyle/>
        <a:p>
          <a:endParaRPr lang="en-US" dirty="0"/>
        </a:p>
      </dgm:t>
    </dgm:pt>
    <dgm:pt modelId="{0C2AFE57-F1FA-41FF-8FBB-ADB5FA2A962C}">
      <dgm:prSet/>
      <dgm:spPr/>
      <dgm:t>
        <a:bodyPr/>
        <a:lstStyle/>
        <a:p>
          <a:r>
            <a:rPr lang="en-US" dirty="0"/>
            <a:t>Develop Good Working Relationships With the School Administrator</a:t>
          </a:r>
        </a:p>
      </dgm:t>
    </dgm:pt>
    <dgm:pt modelId="{96930BA2-D9FC-4326-923E-59E5C8BB637C}" type="parTrans" cxnId="{5685A28F-1500-4DD3-BECE-5B504343B50E}">
      <dgm:prSet/>
      <dgm:spPr/>
      <dgm:t>
        <a:bodyPr/>
        <a:lstStyle/>
        <a:p>
          <a:endParaRPr lang="en-US"/>
        </a:p>
      </dgm:t>
    </dgm:pt>
    <dgm:pt modelId="{E3E1C40B-27F8-4CB8-83F4-F0E107F87962}" type="sibTrans" cxnId="{5685A28F-1500-4DD3-BECE-5B504343B50E}">
      <dgm:prSet/>
      <dgm:spPr/>
      <dgm:t>
        <a:bodyPr/>
        <a:lstStyle/>
        <a:p>
          <a:endParaRPr lang="en-US" dirty="0"/>
        </a:p>
      </dgm:t>
    </dgm:pt>
    <dgm:pt modelId="{B77C66E4-13CE-4B0A-BD8F-F5A4A4F65CC2}">
      <dgm:prSet/>
      <dgm:spPr/>
      <dgm:t>
        <a:bodyPr/>
        <a:lstStyle/>
        <a:p>
          <a:r>
            <a:rPr lang="en-US" dirty="0"/>
            <a:t>Add Value – Ways to Make the Administrator More Effective</a:t>
          </a:r>
        </a:p>
      </dgm:t>
    </dgm:pt>
    <dgm:pt modelId="{72071B17-EB93-4B6D-B210-E5695CA61B00}" type="parTrans" cxnId="{DDF513AB-ADE7-4440-A5C7-EE8443F938AF}">
      <dgm:prSet/>
      <dgm:spPr/>
      <dgm:t>
        <a:bodyPr/>
        <a:lstStyle/>
        <a:p>
          <a:endParaRPr lang="en-US"/>
        </a:p>
      </dgm:t>
    </dgm:pt>
    <dgm:pt modelId="{0169E643-7CC1-4D5E-8EB6-2DE287C761D9}" type="sibTrans" cxnId="{DDF513AB-ADE7-4440-A5C7-EE8443F938AF}">
      <dgm:prSet/>
      <dgm:spPr/>
      <dgm:t>
        <a:bodyPr/>
        <a:lstStyle/>
        <a:p>
          <a:endParaRPr lang="en-US"/>
        </a:p>
      </dgm:t>
    </dgm:pt>
    <dgm:pt modelId="{23D1A7ED-D1D0-490C-9A73-2A435A975704}" type="pres">
      <dgm:prSet presAssocID="{A0A649C2-4402-45E2-820C-0923E56311B5}" presName="Name0" presStyleCnt="0">
        <dgm:presLayoutVars>
          <dgm:dir/>
          <dgm:resizeHandles val="exact"/>
        </dgm:presLayoutVars>
      </dgm:prSet>
      <dgm:spPr/>
    </dgm:pt>
    <dgm:pt modelId="{3DAFED57-91B7-492B-82ED-9479A4C8A400}" type="pres">
      <dgm:prSet presAssocID="{B5F51F24-2A51-4113-B186-54C303C6E387}" presName="node" presStyleLbl="node1" presStyleIdx="0" presStyleCnt="12">
        <dgm:presLayoutVars>
          <dgm:bulletEnabled val="1"/>
        </dgm:presLayoutVars>
      </dgm:prSet>
      <dgm:spPr/>
    </dgm:pt>
    <dgm:pt modelId="{FFBC50DE-21FD-49E4-83FC-8DDA8CAB265E}" type="pres">
      <dgm:prSet presAssocID="{DB330100-DCDB-4FB7-A6EA-9442D73A3352}" presName="sibTrans" presStyleLbl="sibTrans1D1" presStyleIdx="0" presStyleCnt="11"/>
      <dgm:spPr/>
    </dgm:pt>
    <dgm:pt modelId="{8179E33D-A304-42B2-964B-256A6E9AD837}" type="pres">
      <dgm:prSet presAssocID="{DB330100-DCDB-4FB7-A6EA-9442D73A3352}" presName="connectorText" presStyleLbl="sibTrans1D1" presStyleIdx="0" presStyleCnt="11"/>
      <dgm:spPr/>
    </dgm:pt>
    <dgm:pt modelId="{8739ECC2-C54A-41A7-A650-5F5B373E643C}" type="pres">
      <dgm:prSet presAssocID="{B63E5DDF-8444-4520-8340-BAE9DA96E901}" presName="node" presStyleLbl="node1" presStyleIdx="1" presStyleCnt="12">
        <dgm:presLayoutVars>
          <dgm:bulletEnabled val="1"/>
        </dgm:presLayoutVars>
      </dgm:prSet>
      <dgm:spPr/>
    </dgm:pt>
    <dgm:pt modelId="{89E23418-475A-445D-8A20-3ACD420593EC}" type="pres">
      <dgm:prSet presAssocID="{43999AEC-027E-4491-B5B5-4969AF5CABCC}" presName="sibTrans" presStyleLbl="sibTrans1D1" presStyleIdx="1" presStyleCnt="11"/>
      <dgm:spPr/>
    </dgm:pt>
    <dgm:pt modelId="{C920910E-B693-4045-B33E-7408C1D68737}" type="pres">
      <dgm:prSet presAssocID="{43999AEC-027E-4491-B5B5-4969AF5CABCC}" presName="connectorText" presStyleLbl="sibTrans1D1" presStyleIdx="1" presStyleCnt="11"/>
      <dgm:spPr/>
    </dgm:pt>
    <dgm:pt modelId="{8BBB16FB-920E-4D6C-84DE-A629173734E8}" type="pres">
      <dgm:prSet presAssocID="{008AC22A-0A93-4835-ACB9-C28B122A167B}" presName="node" presStyleLbl="node1" presStyleIdx="2" presStyleCnt="12">
        <dgm:presLayoutVars>
          <dgm:bulletEnabled val="1"/>
        </dgm:presLayoutVars>
      </dgm:prSet>
      <dgm:spPr/>
    </dgm:pt>
    <dgm:pt modelId="{7E54605C-D554-4675-8ED8-2030ABE4D38A}" type="pres">
      <dgm:prSet presAssocID="{D661419D-6F27-42F3-AB46-5F1249466450}" presName="sibTrans" presStyleLbl="sibTrans1D1" presStyleIdx="2" presStyleCnt="11"/>
      <dgm:spPr/>
    </dgm:pt>
    <dgm:pt modelId="{9DFF35DA-27F0-4D84-A105-8E5F1629E4FA}" type="pres">
      <dgm:prSet presAssocID="{D661419D-6F27-42F3-AB46-5F1249466450}" presName="connectorText" presStyleLbl="sibTrans1D1" presStyleIdx="2" presStyleCnt="11"/>
      <dgm:spPr/>
    </dgm:pt>
    <dgm:pt modelId="{9968322A-9D80-4C71-8B57-0C7062DCE8C9}" type="pres">
      <dgm:prSet presAssocID="{154EA1F2-95B0-4E01-AA94-6E6A5285F78C}" presName="node" presStyleLbl="node1" presStyleIdx="3" presStyleCnt="12">
        <dgm:presLayoutVars>
          <dgm:bulletEnabled val="1"/>
        </dgm:presLayoutVars>
      </dgm:prSet>
      <dgm:spPr/>
    </dgm:pt>
    <dgm:pt modelId="{E6593E9A-9936-4DD6-8D9E-83501076DB73}" type="pres">
      <dgm:prSet presAssocID="{A2934158-449C-4C56-8649-8B9593192A8E}" presName="sibTrans" presStyleLbl="sibTrans1D1" presStyleIdx="3" presStyleCnt="11"/>
      <dgm:spPr/>
    </dgm:pt>
    <dgm:pt modelId="{C8A722E6-F32F-4A99-B470-7D548EA491C0}" type="pres">
      <dgm:prSet presAssocID="{A2934158-449C-4C56-8649-8B9593192A8E}" presName="connectorText" presStyleLbl="sibTrans1D1" presStyleIdx="3" presStyleCnt="11"/>
      <dgm:spPr/>
    </dgm:pt>
    <dgm:pt modelId="{45C5B73C-4DC2-4663-B9F2-8B508FB4F960}" type="pres">
      <dgm:prSet presAssocID="{28CCCD78-534A-492C-9B05-237E8E70C0BA}" presName="node" presStyleLbl="node1" presStyleIdx="4" presStyleCnt="12">
        <dgm:presLayoutVars>
          <dgm:bulletEnabled val="1"/>
        </dgm:presLayoutVars>
      </dgm:prSet>
      <dgm:spPr/>
    </dgm:pt>
    <dgm:pt modelId="{F025000C-1CC2-4C1C-9144-91D923BD8DAE}" type="pres">
      <dgm:prSet presAssocID="{8EB333C7-1CBF-4C88-A6AA-D98070FAE63E}" presName="sibTrans" presStyleLbl="sibTrans1D1" presStyleIdx="4" presStyleCnt="11"/>
      <dgm:spPr/>
    </dgm:pt>
    <dgm:pt modelId="{B2A670C1-7D66-4C39-87C3-CDFB858D0918}" type="pres">
      <dgm:prSet presAssocID="{8EB333C7-1CBF-4C88-A6AA-D98070FAE63E}" presName="connectorText" presStyleLbl="sibTrans1D1" presStyleIdx="4" presStyleCnt="11"/>
      <dgm:spPr/>
    </dgm:pt>
    <dgm:pt modelId="{8606BC30-F9CF-45FE-B395-233B4BCC93AB}" type="pres">
      <dgm:prSet presAssocID="{140ADE82-8B5F-4155-A6FB-F5E7C5099F06}" presName="node" presStyleLbl="node1" presStyleIdx="5" presStyleCnt="12">
        <dgm:presLayoutVars>
          <dgm:bulletEnabled val="1"/>
        </dgm:presLayoutVars>
      </dgm:prSet>
      <dgm:spPr/>
    </dgm:pt>
    <dgm:pt modelId="{30559FF0-C2B1-4FFF-9A5A-82BB4231005B}" type="pres">
      <dgm:prSet presAssocID="{93774227-8F8D-4EFA-9433-395C2A4B9BF2}" presName="sibTrans" presStyleLbl="sibTrans1D1" presStyleIdx="5" presStyleCnt="11"/>
      <dgm:spPr/>
    </dgm:pt>
    <dgm:pt modelId="{F7B115CC-4C54-41BF-BC51-971DA6683AE6}" type="pres">
      <dgm:prSet presAssocID="{93774227-8F8D-4EFA-9433-395C2A4B9BF2}" presName="connectorText" presStyleLbl="sibTrans1D1" presStyleIdx="5" presStyleCnt="11"/>
      <dgm:spPr/>
    </dgm:pt>
    <dgm:pt modelId="{7B2E8A64-899C-47D3-A6F8-E3488D28CF47}" type="pres">
      <dgm:prSet presAssocID="{E786C536-F127-472E-BB18-B3EE80B2262C}" presName="node" presStyleLbl="node1" presStyleIdx="6" presStyleCnt="12">
        <dgm:presLayoutVars>
          <dgm:bulletEnabled val="1"/>
        </dgm:presLayoutVars>
      </dgm:prSet>
      <dgm:spPr/>
    </dgm:pt>
    <dgm:pt modelId="{998792BD-EF3F-48F5-9A3C-95B57C036295}" type="pres">
      <dgm:prSet presAssocID="{C451C246-5B6A-4851-91E6-5A37ADCC633D}" presName="sibTrans" presStyleLbl="sibTrans1D1" presStyleIdx="6" presStyleCnt="11"/>
      <dgm:spPr/>
    </dgm:pt>
    <dgm:pt modelId="{A93A6EC3-742B-4A1C-B3E1-E6B54180014C}" type="pres">
      <dgm:prSet presAssocID="{C451C246-5B6A-4851-91E6-5A37ADCC633D}" presName="connectorText" presStyleLbl="sibTrans1D1" presStyleIdx="6" presStyleCnt="11"/>
      <dgm:spPr/>
    </dgm:pt>
    <dgm:pt modelId="{17DDF63E-EA6A-4656-B533-113021344938}" type="pres">
      <dgm:prSet presAssocID="{C55055AC-42AC-45A5-9998-38A596D34BD1}" presName="node" presStyleLbl="node1" presStyleIdx="7" presStyleCnt="12">
        <dgm:presLayoutVars>
          <dgm:bulletEnabled val="1"/>
        </dgm:presLayoutVars>
      </dgm:prSet>
      <dgm:spPr/>
    </dgm:pt>
    <dgm:pt modelId="{73A3D348-405E-4F75-9672-801EC3538A2B}" type="pres">
      <dgm:prSet presAssocID="{1E98C3D9-DB91-43D5-92A1-1A070A240F83}" presName="sibTrans" presStyleLbl="sibTrans1D1" presStyleIdx="7" presStyleCnt="11"/>
      <dgm:spPr/>
    </dgm:pt>
    <dgm:pt modelId="{4641AB35-FA26-4119-B72B-E3C4840A9859}" type="pres">
      <dgm:prSet presAssocID="{1E98C3D9-DB91-43D5-92A1-1A070A240F83}" presName="connectorText" presStyleLbl="sibTrans1D1" presStyleIdx="7" presStyleCnt="11"/>
      <dgm:spPr/>
    </dgm:pt>
    <dgm:pt modelId="{2704CD92-5464-4C57-85C2-643ECFFB6DDB}" type="pres">
      <dgm:prSet presAssocID="{C7174CBB-0BCF-43E1-A588-374547BFF2DF}" presName="node" presStyleLbl="node1" presStyleIdx="8" presStyleCnt="12">
        <dgm:presLayoutVars>
          <dgm:bulletEnabled val="1"/>
        </dgm:presLayoutVars>
      </dgm:prSet>
      <dgm:spPr/>
    </dgm:pt>
    <dgm:pt modelId="{D59B7D31-C46E-4178-A5CD-8D746832874A}" type="pres">
      <dgm:prSet presAssocID="{BB2D90AD-96CA-44D4-810C-27C63809428D}" presName="sibTrans" presStyleLbl="sibTrans1D1" presStyleIdx="8" presStyleCnt="11"/>
      <dgm:spPr/>
    </dgm:pt>
    <dgm:pt modelId="{6119C71A-C09D-42B6-A8AE-CA7DC435C35E}" type="pres">
      <dgm:prSet presAssocID="{BB2D90AD-96CA-44D4-810C-27C63809428D}" presName="connectorText" presStyleLbl="sibTrans1D1" presStyleIdx="8" presStyleCnt="11"/>
      <dgm:spPr/>
    </dgm:pt>
    <dgm:pt modelId="{5C50098B-DB97-4AA8-B48D-B7E4D69A74BC}" type="pres">
      <dgm:prSet presAssocID="{E345836C-3561-4208-813B-6AE44231FBE5}" presName="node" presStyleLbl="node1" presStyleIdx="9" presStyleCnt="12">
        <dgm:presLayoutVars>
          <dgm:bulletEnabled val="1"/>
        </dgm:presLayoutVars>
      </dgm:prSet>
      <dgm:spPr/>
    </dgm:pt>
    <dgm:pt modelId="{E5EC378B-FA7B-4A53-85D4-4B8A832EBBDF}" type="pres">
      <dgm:prSet presAssocID="{4AEA503C-1083-4B9A-AC32-9A63A9D58B65}" presName="sibTrans" presStyleLbl="sibTrans1D1" presStyleIdx="9" presStyleCnt="11"/>
      <dgm:spPr/>
    </dgm:pt>
    <dgm:pt modelId="{1119CFD5-EC40-4082-AE9A-6B6AA9C40249}" type="pres">
      <dgm:prSet presAssocID="{4AEA503C-1083-4B9A-AC32-9A63A9D58B65}" presName="connectorText" presStyleLbl="sibTrans1D1" presStyleIdx="9" presStyleCnt="11"/>
      <dgm:spPr/>
    </dgm:pt>
    <dgm:pt modelId="{CE2F50F5-C268-433C-BEEB-0FC6927ED44F}" type="pres">
      <dgm:prSet presAssocID="{0C2AFE57-F1FA-41FF-8FBB-ADB5FA2A962C}" presName="node" presStyleLbl="node1" presStyleIdx="10" presStyleCnt="12">
        <dgm:presLayoutVars>
          <dgm:bulletEnabled val="1"/>
        </dgm:presLayoutVars>
      </dgm:prSet>
      <dgm:spPr/>
    </dgm:pt>
    <dgm:pt modelId="{11027D22-1D32-464A-87A4-489E69055A80}" type="pres">
      <dgm:prSet presAssocID="{E3E1C40B-27F8-4CB8-83F4-F0E107F87962}" presName="sibTrans" presStyleLbl="sibTrans1D1" presStyleIdx="10" presStyleCnt="11"/>
      <dgm:spPr/>
    </dgm:pt>
    <dgm:pt modelId="{ACD2E266-A703-4C51-B282-3221CB14033C}" type="pres">
      <dgm:prSet presAssocID="{E3E1C40B-27F8-4CB8-83F4-F0E107F87962}" presName="connectorText" presStyleLbl="sibTrans1D1" presStyleIdx="10" presStyleCnt="11"/>
      <dgm:spPr/>
    </dgm:pt>
    <dgm:pt modelId="{E935A911-E2C1-4772-9BED-70FFBC6C321A}" type="pres">
      <dgm:prSet presAssocID="{B77C66E4-13CE-4B0A-BD8F-F5A4A4F65CC2}" presName="node" presStyleLbl="node1" presStyleIdx="11" presStyleCnt="12">
        <dgm:presLayoutVars>
          <dgm:bulletEnabled val="1"/>
        </dgm:presLayoutVars>
      </dgm:prSet>
      <dgm:spPr/>
    </dgm:pt>
  </dgm:ptLst>
  <dgm:cxnLst>
    <dgm:cxn modelId="{96F50706-67B8-48D7-A350-96726C9EFFCB}" srcId="{A0A649C2-4402-45E2-820C-0923E56311B5}" destId="{154EA1F2-95B0-4E01-AA94-6E6A5285F78C}" srcOrd="3" destOrd="0" parTransId="{3B09BD78-618A-4201-B4A6-51CBB139AD02}" sibTransId="{A2934158-449C-4C56-8649-8B9593192A8E}"/>
    <dgm:cxn modelId="{93770407-81FC-47C9-923D-61C53D9CF622}" type="presOf" srcId="{008AC22A-0A93-4835-ACB9-C28B122A167B}" destId="{8BBB16FB-920E-4D6C-84DE-A629173734E8}" srcOrd="0" destOrd="0" presId="urn:microsoft.com/office/officeart/2016/7/layout/RepeatingBendingProcessNew"/>
    <dgm:cxn modelId="{1F06D10C-6BA0-4F12-A209-72C9242B0761}" type="presOf" srcId="{1E98C3D9-DB91-43D5-92A1-1A070A240F83}" destId="{73A3D348-405E-4F75-9672-801EC3538A2B}" srcOrd="0" destOrd="0" presId="urn:microsoft.com/office/officeart/2016/7/layout/RepeatingBendingProcessNew"/>
    <dgm:cxn modelId="{A7411D13-FD7A-40EF-84DD-B4F849032A05}" type="presOf" srcId="{D661419D-6F27-42F3-AB46-5F1249466450}" destId="{9DFF35DA-27F0-4D84-A105-8E5F1629E4FA}" srcOrd="1" destOrd="0" presId="urn:microsoft.com/office/officeart/2016/7/layout/RepeatingBendingProcessNew"/>
    <dgm:cxn modelId="{4A71431B-8537-45DF-98B3-DE040656E35B}" type="presOf" srcId="{1E98C3D9-DB91-43D5-92A1-1A070A240F83}" destId="{4641AB35-FA26-4119-B72B-E3C4840A9859}" srcOrd="1" destOrd="0" presId="urn:microsoft.com/office/officeart/2016/7/layout/RepeatingBendingProcessNew"/>
    <dgm:cxn modelId="{7032D21C-4143-4954-B94F-A9C460D95F44}" type="presOf" srcId="{DB330100-DCDB-4FB7-A6EA-9442D73A3352}" destId="{8179E33D-A304-42B2-964B-256A6E9AD837}" srcOrd="1" destOrd="0" presId="urn:microsoft.com/office/officeart/2016/7/layout/RepeatingBendingProcessNew"/>
    <dgm:cxn modelId="{0B93D11E-DCB4-4D24-944E-12CC86E945FC}" type="presOf" srcId="{E786C536-F127-472E-BB18-B3EE80B2262C}" destId="{7B2E8A64-899C-47D3-A6F8-E3488D28CF47}" srcOrd="0" destOrd="0" presId="urn:microsoft.com/office/officeart/2016/7/layout/RepeatingBendingProcessNew"/>
    <dgm:cxn modelId="{2AE1F41E-F669-43E0-BB66-2AE089A53619}" type="presOf" srcId="{154EA1F2-95B0-4E01-AA94-6E6A5285F78C}" destId="{9968322A-9D80-4C71-8B57-0C7062DCE8C9}" srcOrd="0" destOrd="0" presId="urn:microsoft.com/office/officeart/2016/7/layout/RepeatingBendingProcessNew"/>
    <dgm:cxn modelId="{692A651F-C40A-441F-926A-41FDE72BADE8}" type="presOf" srcId="{28CCCD78-534A-492C-9B05-237E8E70C0BA}" destId="{45C5B73C-4DC2-4663-B9F2-8B508FB4F960}" srcOrd="0" destOrd="0" presId="urn:microsoft.com/office/officeart/2016/7/layout/RepeatingBendingProcessNew"/>
    <dgm:cxn modelId="{9163D320-975C-43F5-B8C6-5276EAD3D687}" type="presOf" srcId="{C451C246-5B6A-4851-91E6-5A37ADCC633D}" destId="{A93A6EC3-742B-4A1C-B3E1-E6B54180014C}" srcOrd="1" destOrd="0" presId="urn:microsoft.com/office/officeart/2016/7/layout/RepeatingBendingProcessNew"/>
    <dgm:cxn modelId="{DAC30E21-AF71-41BC-BA56-135172F3D949}" srcId="{A0A649C2-4402-45E2-820C-0923E56311B5}" destId="{140ADE82-8B5F-4155-A6FB-F5E7C5099F06}" srcOrd="5" destOrd="0" parTransId="{A4104BA3-7887-4C6E-89FC-5E71FA0BD1A6}" sibTransId="{93774227-8F8D-4EFA-9433-395C2A4B9BF2}"/>
    <dgm:cxn modelId="{A0552928-B2BD-4C95-B3AC-8C37850354AE}" srcId="{A0A649C2-4402-45E2-820C-0923E56311B5}" destId="{E786C536-F127-472E-BB18-B3EE80B2262C}" srcOrd="6" destOrd="0" parTransId="{DB2D7AA0-2D27-40AF-BB9E-CD3FFBD81BC5}" sibTransId="{C451C246-5B6A-4851-91E6-5A37ADCC633D}"/>
    <dgm:cxn modelId="{4A48632C-8D5B-4B06-BA20-E0D1F1CDAD1D}" type="presOf" srcId="{A2934158-449C-4C56-8649-8B9593192A8E}" destId="{E6593E9A-9936-4DD6-8D9E-83501076DB73}" srcOrd="0" destOrd="0" presId="urn:microsoft.com/office/officeart/2016/7/layout/RepeatingBendingProcessNew"/>
    <dgm:cxn modelId="{0BEDC537-D26F-4875-B42E-3051577C9BC8}" srcId="{A0A649C2-4402-45E2-820C-0923E56311B5}" destId="{B63E5DDF-8444-4520-8340-BAE9DA96E901}" srcOrd="1" destOrd="0" parTransId="{D72416D6-DE04-474A-B3C1-E697A94A74D5}" sibTransId="{43999AEC-027E-4491-B5B5-4969AF5CABCC}"/>
    <dgm:cxn modelId="{6777125E-FC3E-4931-82B0-E226E7CB6DDA}" type="presOf" srcId="{B5F51F24-2A51-4113-B186-54C303C6E387}" destId="{3DAFED57-91B7-492B-82ED-9479A4C8A400}" srcOrd="0" destOrd="0" presId="urn:microsoft.com/office/officeart/2016/7/layout/RepeatingBendingProcessNew"/>
    <dgm:cxn modelId="{08019963-CC00-4B0D-9685-4A9A24D59F31}" type="presOf" srcId="{93774227-8F8D-4EFA-9433-395C2A4B9BF2}" destId="{F7B115CC-4C54-41BF-BC51-971DA6683AE6}" srcOrd="1" destOrd="0" presId="urn:microsoft.com/office/officeart/2016/7/layout/RepeatingBendingProcessNew"/>
    <dgm:cxn modelId="{D0A3BB63-2CAA-47C0-B011-C557C59C046A}" type="presOf" srcId="{140ADE82-8B5F-4155-A6FB-F5E7C5099F06}" destId="{8606BC30-F9CF-45FE-B395-233B4BCC93AB}" srcOrd="0" destOrd="0" presId="urn:microsoft.com/office/officeart/2016/7/layout/RepeatingBendingProcessNew"/>
    <dgm:cxn modelId="{02BC1445-8DD6-46EC-9C04-836445D9DB0F}" srcId="{A0A649C2-4402-45E2-820C-0923E56311B5}" destId="{B5F51F24-2A51-4113-B186-54C303C6E387}" srcOrd="0" destOrd="0" parTransId="{22900355-D43F-4B4D-BE54-D01177628F0C}" sibTransId="{DB330100-DCDB-4FB7-A6EA-9442D73A3352}"/>
    <dgm:cxn modelId="{3F287265-4FD0-43F2-A97A-5421AC6FE642}" type="presOf" srcId="{4AEA503C-1083-4B9A-AC32-9A63A9D58B65}" destId="{E5EC378B-FA7B-4A53-85D4-4B8A832EBBDF}" srcOrd="0" destOrd="0" presId="urn:microsoft.com/office/officeart/2016/7/layout/RepeatingBendingProcessNew"/>
    <dgm:cxn modelId="{14307D48-B4F6-4193-93E5-058D1A19A6FD}" type="presOf" srcId="{DB330100-DCDB-4FB7-A6EA-9442D73A3352}" destId="{FFBC50DE-21FD-49E4-83FC-8DDA8CAB265E}" srcOrd="0" destOrd="0" presId="urn:microsoft.com/office/officeart/2016/7/layout/RepeatingBendingProcessNew"/>
    <dgm:cxn modelId="{494C2D4C-B54C-484F-9C65-316E0252EE24}" type="presOf" srcId="{93774227-8F8D-4EFA-9433-395C2A4B9BF2}" destId="{30559FF0-C2B1-4FFF-9A5A-82BB4231005B}" srcOrd="0" destOrd="0" presId="urn:microsoft.com/office/officeart/2016/7/layout/RepeatingBendingProcessNew"/>
    <dgm:cxn modelId="{FBFDBA6C-7220-499A-B92D-821C0492C381}" type="presOf" srcId="{BB2D90AD-96CA-44D4-810C-27C63809428D}" destId="{6119C71A-C09D-42B6-A8AE-CA7DC435C35E}" srcOrd="1" destOrd="0" presId="urn:microsoft.com/office/officeart/2016/7/layout/RepeatingBendingProcessNew"/>
    <dgm:cxn modelId="{C4031C4E-21CA-4BE9-B7BC-D3BD23ECAB23}" srcId="{A0A649C2-4402-45E2-820C-0923E56311B5}" destId="{28CCCD78-534A-492C-9B05-237E8E70C0BA}" srcOrd="4" destOrd="0" parTransId="{341BB995-19AA-4144-8BDF-7FC8F8EAE97A}" sibTransId="{8EB333C7-1CBF-4C88-A6AA-D98070FAE63E}"/>
    <dgm:cxn modelId="{D587E872-3732-4954-BF89-013C0306438B}" type="presOf" srcId="{A0A649C2-4402-45E2-820C-0923E56311B5}" destId="{23D1A7ED-D1D0-490C-9A73-2A435A975704}" srcOrd="0" destOrd="0" presId="urn:microsoft.com/office/officeart/2016/7/layout/RepeatingBendingProcessNew"/>
    <dgm:cxn modelId="{0C4B7453-2FD3-45FE-A839-408DED8AF919}" type="presOf" srcId="{BB2D90AD-96CA-44D4-810C-27C63809428D}" destId="{D59B7D31-C46E-4178-A5CD-8D746832874A}" srcOrd="0" destOrd="0" presId="urn:microsoft.com/office/officeart/2016/7/layout/RepeatingBendingProcessNew"/>
    <dgm:cxn modelId="{BF720256-60D3-465E-BF83-7ACF5B871151}" type="presOf" srcId="{43999AEC-027E-4491-B5B5-4969AF5CABCC}" destId="{89E23418-475A-445D-8A20-3ACD420593EC}" srcOrd="0" destOrd="0" presId="urn:microsoft.com/office/officeart/2016/7/layout/RepeatingBendingProcessNew"/>
    <dgm:cxn modelId="{E0A8C076-4489-4F75-9301-D564F5DD2532}" type="presOf" srcId="{A2934158-449C-4C56-8649-8B9593192A8E}" destId="{C8A722E6-F32F-4A99-B470-7D548EA491C0}" srcOrd="1" destOrd="0" presId="urn:microsoft.com/office/officeart/2016/7/layout/RepeatingBendingProcessNew"/>
    <dgm:cxn modelId="{E4100A81-12A0-4E2C-9059-81378B3AAA3B}" srcId="{A0A649C2-4402-45E2-820C-0923E56311B5}" destId="{008AC22A-0A93-4835-ACB9-C28B122A167B}" srcOrd="2" destOrd="0" parTransId="{F3BC39C8-7E4F-491E-AC38-57B78255F74C}" sibTransId="{D661419D-6F27-42F3-AB46-5F1249466450}"/>
    <dgm:cxn modelId="{0616A481-7AF3-4FC5-81FD-045794D73207}" type="presOf" srcId="{C55055AC-42AC-45A5-9998-38A596D34BD1}" destId="{17DDF63E-EA6A-4656-B533-113021344938}" srcOrd="0" destOrd="0" presId="urn:microsoft.com/office/officeart/2016/7/layout/RepeatingBendingProcessNew"/>
    <dgm:cxn modelId="{8EE66E86-4025-4DF5-AF57-F82B77D46DC9}" srcId="{A0A649C2-4402-45E2-820C-0923E56311B5}" destId="{C7174CBB-0BCF-43E1-A588-374547BFF2DF}" srcOrd="8" destOrd="0" parTransId="{882B7A8A-B38F-4185-AD48-1B9B702800DC}" sibTransId="{BB2D90AD-96CA-44D4-810C-27C63809428D}"/>
    <dgm:cxn modelId="{220DBD86-5E88-4E71-813B-296441E9587D}" type="presOf" srcId="{E3E1C40B-27F8-4CB8-83F4-F0E107F87962}" destId="{11027D22-1D32-464A-87A4-489E69055A80}" srcOrd="0" destOrd="0" presId="urn:microsoft.com/office/officeart/2016/7/layout/RepeatingBendingProcessNew"/>
    <dgm:cxn modelId="{5685A28F-1500-4DD3-BECE-5B504343B50E}" srcId="{A0A649C2-4402-45E2-820C-0923E56311B5}" destId="{0C2AFE57-F1FA-41FF-8FBB-ADB5FA2A962C}" srcOrd="10" destOrd="0" parTransId="{96930BA2-D9FC-4326-923E-59E5C8BB637C}" sibTransId="{E3E1C40B-27F8-4CB8-83F4-F0E107F87962}"/>
    <dgm:cxn modelId="{8FA4CF8F-A0E9-4F2D-AAEA-CCF909F3BD6B}" type="presOf" srcId="{4AEA503C-1083-4B9A-AC32-9A63A9D58B65}" destId="{1119CFD5-EC40-4082-AE9A-6B6AA9C40249}" srcOrd="1" destOrd="0" presId="urn:microsoft.com/office/officeart/2016/7/layout/RepeatingBendingProcessNew"/>
    <dgm:cxn modelId="{40BE4F92-8E66-45AA-BAD5-F58C79E53A09}" type="presOf" srcId="{D661419D-6F27-42F3-AB46-5F1249466450}" destId="{7E54605C-D554-4675-8ED8-2030ABE4D38A}" srcOrd="0" destOrd="0" presId="urn:microsoft.com/office/officeart/2016/7/layout/RepeatingBendingProcessNew"/>
    <dgm:cxn modelId="{0D1F7394-DFC2-4E0B-A0EB-33E26FF18C1B}" type="presOf" srcId="{B63E5DDF-8444-4520-8340-BAE9DA96E901}" destId="{8739ECC2-C54A-41A7-A650-5F5B373E643C}" srcOrd="0" destOrd="0" presId="urn:microsoft.com/office/officeart/2016/7/layout/RepeatingBendingProcessNew"/>
    <dgm:cxn modelId="{8C46259A-7CC2-436F-A672-CB7CAB25C7F9}" type="presOf" srcId="{8EB333C7-1CBF-4C88-A6AA-D98070FAE63E}" destId="{B2A670C1-7D66-4C39-87C3-CDFB858D0918}" srcOrd="1" destOrd="0" presId="urn:microsoft.com/office/officeart/2016/7/layout/RepeatingBendingProcessNew"/>
    <dgm:cxn modelId="{240F66A7-C86F-4F8F-A6B9-954D615B9903}" type="presOf" srcId="{B77C66E4-13CE-4B0A-BD8F-F5A4A4F65CC2}" destId="{E935A911-E2C1-4772-9BED-70FFBC6C321A}" srcOrd="0" destOrd="0" presId="urn:microsoft.com/office/officeart/2016/7/layout/RepeatingBendingProcessNew"/>
    <dgm:cxn modelId="{09A7E9A9-2B8F-4EB4-9CFB-624F110EA5EA}" srcId="{A0A649C2-4402-45E2-820C-0923E56311B5}" destId="{E345836C-3561-4208-813B-6AE44231FBE5}" srcOrd="9" destOrd="0" parTransId="{A2FE4C9A-A511-437B-BFAE-F40BDE942895}" sibTransId="{4AEA503C-1083-4B9A-AC32-9A63A9D58B65}"/>
    <dgm:cxn modelId="{DDF513AB-ADE7-4440-A5C7-EE8443F938AF}" srcId="{A0A649C2-4402-45E2-820C-0923E56311B5}" destId="{B77C66E4-13CE-4B0A-BD8F-F5A4A4F65CC2}" srcOrd="11" destOrd="0" parTransId="{72071B17-EB93-4B6D-B210-E5695CA61B00}" sibTransId="{0169E643-7CC1-4D5E-8EB6-2DE287C761D9}"/>
    <dgm:cxn modelId="{4137FCB4-C4EE-4BA2-B6D3-C8213E83E7C2}" type="presOf" srcId="{E345836C-3561-4208-813B-6AE44231FBE5}" destId="{5C50098B-DB97-4AA8-B48D-B7E4D69A74BC}" srcOrd="0" destOrd="0" presId="urn:microsoft.com/office/officeart/2016/7/layout/RepeatingBendingProcessNew"/>
    <dgm:cxn modelId="{A94F60B9-D933-4A16-A82F-4698C8FC72EF}" type="presOf" srcId="{43999AEC-027E-4491-B5B5-4969AF5CABCC}" destId="{C920910E-B693-4045-B33E-7408C1D68737}" srcOrd="1" destOrd="0" presId="urn:microsoft.com/office/officeart/2016/7/layout/RepeatingBendingProcessNew"/>
    <dgm:cxn modelId="{6287E9C2-6638-45DB-825B-AF325042D148}" type="presOf" srcId="{C451C246-5B6A-4851-91E6-5A37ADCC633D}" destId="{998792BD-EF3F-48F5-9A3C-95B57C036295}" srcOrd="0" destOrd="0" presId="urn:microsoft.com/office/officeart/2016/7/layout/RepeatingBendingProcessNew"/>
    <dgm:cxn modelId="{D69A52CA-848F-49FC-913B-96B8DB0F716D}" type="presOf" srcId="{0C2AFE57-F1FA-41FF-8FBB-ADB5FA2A962C}" destId="{CE2F50F5-C268-433C-BEEB-0FC6927ED44F}" srcOrd="0" destOrd="0" presId="urn:microsoft.com/office/officeart/2016/7/layout/RepeatingBendingProcessNew"/>
    <dgm:cxn modelId="{627CF6D4-9242-47D8-867B-B033848F498B}" type="presOf" srcId="{C7174CBB-0BCF-43E1-A588-374547BFF2DF}" destId="{2704CD92-5464-4C57-85C2-643ECFFB6DDB}" srcOrd="0" destOrd="0" presId="urn:microsoft.com/office/officeart/2016/7/layout/RepeatingBendingProcessNew"/>
    <dgm:cxn modelId="{57DAA3E1-946C-43BB-8148-589CFA236D2A}" type="presOf" srcId="{8EB333C7-1CBF-4C88-A6AA-D98070FAE63E}" destId="{F025000C-1CC2-4C1C-9144-91D923BD8DAE}" srcOrd="0" destOrd="0" presId="urn:microsoft.com/office/officeart/2016/7/layout/RepeatingBendingProcessNew"/>
    <dgm:cxn modelId="{C8FBC5F1-4FFA-4DB7-8963-C219C29C09E5}" srcId="{A0A649C2-4402-45E2-820C-0923E56311B5}" destId="{C55055AC-42AC-45A5-9998-38A596D34BD1}" srcOrd="7" destOrd="0" parTransId="{4134A7AC-A515-44AB-B347-DEB159D973CD}" sibTransId="{1E98C3D9-DB91-43D5-92A1-1A070A240F83}"/>
    <dgm:cxn modelId="{69494BFE-3082-4FFA-B9ED-632CBFA5957A}" type="presOf" srcId="{E3E1C40B-27F8-4CB8-83F4-F0E107F87962}" destId="{ACD2E266-A703-4C51-B282-3221CB14033C}" srcOrd="1" destOrd="0" presId="urn:microsoft.com/office/officeart/2016/7/layout/RepeatingBendingProcessNew"/>
    <dgm:cxn modelId="{322D9BE7-DB0E-4671-82FE-03F1FD5C4379}" type="presParOf" srcId="{23D1A7ED-D1D0-490C-9A73-2A435A975704}" destId="{3DAFED57-91B7-492B-82ED-9479A4C8A400}" srcOrd="0" destOrd="0" presId="urn:microsoft.com/office/officeart/2016/7/layout/RepeatingBendingProcessNew"/>
    <dgm:cxn modelId="{07321BB7-7A84-4199-8A64-D14027109AB1}" type="presParOf" srcId="{23D1A7ED-D1D0-490C-9A73-2A435A975704}" destId="{FFBC50DE-21FD-49E4-83FC-8DDA8CAB265E}" srcOrd="1" destOrd="0" presId="urn:microsoft.com/office/officeart/2016/7/layout/RepeatingBendingProcessNew"/>
    <dgm:cxn modelId="{9E363A68-6D5A-4561-A335-6E25E4F60444}" type="presParOf" srcId="{FFBC50DE-21FD-49E4-83FC-8DDA8CAB265E}" destId="{8179E33D-A304-42B2-964B-256A6E9AD837}" srcOrd="0" destOrd="0" presId="urn:microsoft.com/office/officeart/2016/7/layout/RepeatingBendingProcessNew"/>
    <dgm:cxn modelId="{A0316E8C-8361-44F3-A36A-7EDF83D4C67D}" type="presParOf" srcId="{23D1A7ED-D1D0-490C-9A73-2A435A975704}" destId="{8739ECC2-C54A-41A7-A650-5F5B373E643C}" srcOrd="2" destOrd="0" presId="urn:microsoft.com/office/officeart/2016/7/layout/RepeatingBendingProcessNew"/>
    <dgm:cxn modelId="{24883728-C17C-47BB-8B55-EE24CD63C647}" type="presParOf" srcId="{23D1A7ED-D1D0-490C-9A73-2A435A975704}" destId="{89E23418-475A-445D-8A20-3ACD420593EC}" srcOrd="3" destOrd="0" presId="urn:microsoft.com/office/officeart/2016/7/layout/RepeatingBendingProcessNew"/>
    <dgm:cxn modelId="{E1441AD5-8770-49D4-B1DB-B132B8FDE464}" type="presParOf" srcId="{89E23418-475A-445D-8A20-3ACD420593EC}" destId="{C920910E-B693-4045-B33E-7408C1D68737}" srcOrd="0" destOrd="0" presId="urn:microsoft.com/office/officeart/2016/7/layout/RepeatingBendingProcessNew"/>
    <dgm:cxn modelId="{A2CC3CFE-7A5A-44EB-A666-7DD063553AF1}" type="presParOf" srcId="{23D1A7ED-D1D0-490C-9A73-2A435A975704}" destId="{8BBB16FB-920E-4D6C-84DE-A629173734E8}" srcOrd="4" destOrd="0" presId="urn:microsoft.com/office/officeart/2016/7/layout/RepeatingBendingProcessNew"/>
    <dgm:cxn modelId="{464E5C89-9ECC-40B0-8C81-C7927E1273EA}" type="presParOf" srcId="{23D1A7ED-D1D0-490C-9A73-2A435A975704}" destId="{7E54605C-D554-4675-8ED8-2030ABE4D38A}" srcOrd="5" destOrd="0" presId="urn:microsoft.com/office/officeart/2016/7/layout/RepeatingBendingProcessNew"/>
    <dgm:cxn modelId="{43688A8B-9B60-41DE-98A4-CBB24EDE8B37}" type="presParOf" srcId="{7E54605C-D554-4675-8ED8-2030ABE4D38A}" destId="{9DFF35DA-27F0-4D84-A105-8E5F1629E4FA}" srcOrd="0" destOrd="0" presId="urn:microsoft.com/office/officeart/2016/7/layout/RepeatingBendingProcessNew"/>
    <dgm:cxn modelId="{5055514C-FAC5-4214-9433-95F47CB786DA}" type="presParOf" srcId="{23D1A7ED-D1D0-490C-9A73-2A435A975704}" destId="{9968322A-9D80-4C71-8B57-0C7062DCE8C9}" srcOrd="6" destOrd="0" presId="urn:microsoft.com/office/officeart/2016/7/layout/RepeatingBendingProcessNew"/>
    <dgm:cxn modelId="{05FEB240-C117-4419-9FC9-210DDCD496EF}" type="presParOf" srcId="{23D1A7ED-D1D0-490C-9A73-2A435A975704}" destId="{E6593E9A-9936-4DD6-8D9E-83501076DB73}" srcOrd="7" destOrd="0" presId="urn:microsoft.com/office/officeart/2016/7/layout/RepeatingBendingProcessNew"/>
    <dgm:cxn modelId="{C15D41FF-220A-4427-BFD4-834658D718EC}" type="presParOf" srcId="{E6593E9A-9936-4DD6-8D9E-83501076DB73}" destId="{C8A722E6-F32F-4A99-B470-7D548EA491C0}" srcOrd="0" destOrd="0" presId="urn:microsoft.com/office/officeart/2016/7/layout/RepeatingBendingProcessNew"/>
    <dgm:cxn modelId="{62580A5F-40AF-46A1-82A3-70C263928FEF}" type="presParOf" srcId="{23D1A7ED-D1D0-490C-9A73-2A435A975704}" destId="{45C5B73C-4DC2-4663-B9F2-8B508FB4F960}" srcOrd="8" destOrd="0" presId="urn:microsoft.com/office/officeart/2016/7/layout/RepeatingBendingProcessNew"/>
    <dgm:cxn modelId="{65BD70B1-5A43-44BF-AC89-0934ACC61C87}" type="presParOf" srcId="{23D1A7ED-D1D0-490C-9A73-2A435A975704}" destId="{F025000C-1CC2-4C1C-9144-91D923BD8DAE}" srcOrd="9" destOrd="0" presId="urn:microsoft.com/office/officeart/2016/7/layout/RepeatingBendingProcessNew"/>
    <dgm:cxn modelId="{ECB14392-B65E-4977-9AC9-CFD99A41C4A8}" type="presParOf" srcId="{F025000C-1CC2-4C1C-9144-91D923BD8DAE}" destId="{B2A670C1-7D66-4C39-87C3-CDFB858D0918}" srcOrd="0" destOrd="0" presId="urn:microsoft.com/office/officeart/2016/7/layout/RepeatingBendingProcessNew"/>
    <dgm:cxn modelId="{B231E10B-78E5-4409-B6A0-B06E9CF7CC71}" type="presParOf" srcId="{23D1A7ED-D1D0-490C-9A73-2A435A975704}" destId="{8606BC30-F9CF-45FE-B395-233B4BCC93AB}" srcOrd="10" destOrd="0" presId="urn:microsoft.com/office/officeart/2016/7/layout/RepeatingBendingProcessNew"/>
    <dgm:cxn modelId="{16EB52E0-31AE-45D3-AEFA-47AF0BDCE5EA}" type="presParOf" srcId="{23D1A7ED-D1D0-490C-9A73-2A435A975704}" destId="{30559FF0-C2B1-4FFF-9A5A-82BB4231005B}" srcOrd="11" destOrd="0" presId="urn:microsoft.com/office/officeart/2016/7/layout/RepeatingBendingProcessNew"/>
    <dgm:cxn modelId="{D6FD16B6-8E92-4BFD-A3B8-63AD200F6EED}" type="presParOf" srcId="{30559FF0-C2B1-4FFF-9A5A-82BB4231005B}" destId="{F7B115CC-4C54-41BF-BC51-971DA6683AE6}" srcOrd="0" destOrd="0" presId="urn:microsoft.com/office/officeart/2016/7/layout/RepeatingBendingProcessNew"/>
    <dgm:cxn modelId="{515309C1-2CB6-483A-9432-A440A38D98B1}" type="presParOf" srcId="{23D1A7ED-D1D0-490C-9A73-2A435A975704}" destId="{7B2E8A64-899C-47D3-A6F8-E3488D28CF47}" srcOrd="12" destOrd="0" presId="urn:microsoft.com/office/officeart/2016/7/layout/RepeatingBendingProcessNew"/>
    <dgm:cxn modelId="{F16AF195-D1CB-4B98-854A-BEF313F517F2}" type="presParOf" srcId="{23D1A7ED-D1D0-490C-9A73-2A435A975704}" destId="{998792BD-EF3F-48F5-9A3C-95B57C036295}" srcOrd="13" destOrd="0" presId="urn:microsoft.com/office/officeart/2016/7/layout/RepeatingBendingProcessNew"/>
    <dgm:cxn modelId="{132FAE6E-8FA8-481F-BF97-E518D546C863}" type="presParOf" srcId="{998792BD-EF3F-48F5-9A3C-95B57C036295}" destId="{A93A6EC3-742B-4A1C-B3E1-E6B54180014C}" srcOrd="0" destOrd="0" presId="urn:microsoft.com/office/officeart/2016/7/layout/RepeatingBendingProcessNew"/>
    <dgm:cxn modelId="{6B8CD768-D504-412B-B50E-1416486492D6}" type="presParOf" srcId="{23D1A7ED-D1D0-490C-9A73-2A435A975704}" destId="{17DDF63E-EA6A-4656-B533-113021344938}" srcOrd="14" destOrd="0" presId="urn:microsoft.com/office/officeart/2016/7/layout/RepeatingBendingProcessNew"/>
    <dgm:cxn modelId="{3B1CDA14-F981-43D9-A28E-8C95305C3E5F}" type="presParOf" srcId="{23D1A7ED-D1D0-490C-9A73-2A435A975704}" destId="{73A3D348-405E-4F75-9672-801EC3538A2B}" srcOrd="15" destOrd="0" presId="urn:microsoft.com/office/officeart/2016/7/layout/RepeatingBendingProcessNew"/>
    <dgm:cxn modelId="{0A3AEED7-CD82-4FA0-A236-17F21A45BEFD}" type="presParOf" srcId="{73A3D348-405E-4F75-9672-801EC3538A2B}" destId="{4641AB35-FA26-4119-B72B-E3C4840A9859}" srcOrd="0" destOrd="0" presId="urn:microsoft.com/office/officeart/2016/7/layout/RepeatingBendingProcessNew"/>
    <dgm:cxn modelId="{4F4E12C4-B101-4B8C-ACD0-668780599F82}" type="presParOf" srcId="{23D1A7ED-D1D0-490C-9A73-2A435A975704}" destId="{2704CD92-5464-4C57-85C2-643ECFFB6DDB}" srcOrd="16" destOrd="0" presId="urn:microsoft.com/office/officeart/2016/7/layout/RepeatingBendingProcessNew"/>
    <dgm:cxn modelId="{BD0B913E-0114-4779-A342-30D62A6FE318}" type="presParOf" srcId="{23D1A7ED-D1D0-490C-9A73-2A435A975704}" destId="{D59B7D31-C46E-4178-A5CD-8D746832874A}" srcOrd="17" destOrd="0" presId="urn:microsoft.com/office/officeart/2016/7/layout/RepeatingBendingProcessNew"/>
    <dgm:cxn modelId="{15A55E0B-4BD4-4772-A877-AF20A5D61AE5}" type="presParOf" srcId="{D59B7D31-C46E-4178-A5CD-8D746832874A}" destId="{6119C71A-C09D-42B6-A8AE-CA7DC435C35E}" srcOrd="0" destOrd="0" presId="urn:microsoft.com/office/officeart/2016/7/layout/RepeatingBendingProcessNew"/>
    <dgm:cxn modelId="{C7313676-DD68-4A08-9FDA-F1CB6258A694}" type="presParOf" srcId="{23D1A7ED-D1D0-490C-9A73-2A435A975704}" destId="{5C50098B-DB97-4AA8-B48D-B7E4D69A74BC}" srcOrd="18" destOrd="0" presId="urn:microsoft.com/office/officeart/2016/7/layout/RepeatingBendingProcessNew"/>
    <dgm:cxn modelId="{DE44E76B-F9C5-4594-B470-6CDA319A19D3}" type="presParOf" srcId="{23D1A7ED-D1D0-490C-9A73-2A435A975704}" destId="{E5EC378B-FA7B-4A53-85D4-4B8A832EBBDF}" srcOrd="19" destOrd="0" presId="urn:microsoft.com/office/officeart/2016/7/layout/RepeatingBendingProcessNew"/>
    <dgm:cxn modelId="{AB03E41F-DD81-4CCA-A254-B446D7E34B1B}" type="presParOf" srcId="{E5EC378B-FA7B-4A53-85D4-4B8A832EBBDF}" destId="{1119CFD5-EC40-4082-AE9A-6B6AA9C40249}" srcOrd="0" destOrd="0" presId="urn:microsoft.com/office/officeart/2016/7/layout/RepeatingBendingProcessNew"/>
    <dgm:cxn modelId="{48836E4D-492F-49B2-AAA3-15CACF304C77}" type="presParOf" srcId="{23D1A7ED-D1D0-490C-9A73-2A435A975704}" destId="{CE2F50F5-C268-433C-BEEB-0FC6927ED44F}" srcOrd="20" destOrd="0" presId="urn:microsoft.com/office/officeart/2016/7/layout/RepeatingBendingProcessNew"/>
    <dgm:cxn modelId="{1ACA1D83-9C44-4DB5-8F84-AC5809325D40}" type="presParOf" srcId="{23D1A7ED-D1D0-490C-9A73-2A435A975704}" destId="{11027D22-1D32-464A-87A4-489E69055A80}" srcOrd="21" destOrd="0" presId="urn:microsoft.com/office/officeart/2016/7/layout/RepeatingBendingProcessNew"/>
    <dgm:cxn modelId="{B6EF5B7D-AF2A-41E3-B46B-0B574FDC18ED}" type="presParOf" srcId="{11027D22-1D32-464A-87A4-489E69055A80}" destId="{ACD2E266-A703-4C51-B282-3221CB14033C}" srcOrd="0" destOrd="0" presId="urn:microsoft.com/office/officeart/2016/7/layout/RepeatingBendingProcessNew"/>
    <dgm:cxn modelId="{FC52B812-1106-4A72-BB6C-77A57829DD96}" type="presParOf" srcId="{23D1A7ED-D1D0-490C-9A73-2A435A975704}" destId="{E935A911-E2C1-4772-9BED-70FFBC6C321A}" srcOrd="2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90A985-EE4E-4D15-B97B-8041202B2A1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A3350C4-AA4E-4F1E-B570-8A862089FC7D}">
      <dgm:prSet/>
      <dgm:spPr/>
      <dgm:t>
        <a:bodyPr/>
        <a:lstStyle/>
        <a:p>
          <a:r>
            <a:rPr lang="en-US"/>
            <a:t>The Board has authority to conduct business at any properly called Board meeting.  </a:t>
          </a:r>
        </a:p>
      </dgm:t>
    </dgm:pt>
    <dgm:pt modelId="{17DA1CF4-5FD4-4CC9-A410-D555ACA4CCFF}" type="parTrans" cxnId="{E70AB5CE-CC1B-49D1-814B-58C21F89E1DB}">
      <dgm:prSet/>
      <dgm:spPr/>
      <dgm:t>
        <a:bodyPr/>
        <a:lstStyle/>
        <a:p>
          <a:endParaRPr lang="en-US"/>
        </a:p>
      </dgm:t>
    </dgm:pt>
    <dgm:pt modelId="{60EFFF33-C4FF-45F4-9627-D1D988A326D7}" type="sibTrans" cxnId="{E70AB5CE-CC1B-49D1-814B-58C21F89E1DB}">
      <dgm:prSet/>
      <dgm:spPr/>
      <dgm:t>
        <a:bodyPr/>
        <a:lstStyle/>
        <a:p>
          <a:endParaRPr lang="en-US"/>
        </a:p>
      </dgm:t>
    </dgm:pt>
    <dgm:pt modelId="{0E27100C-841A-4FEA-BD4D-D0C47B6DF6A2}">
      <dgm:prSet/>
      <dgm:spPr/>
      <dgm:t>
        <a:bodyPr/>
        <a:lstStyle/>
        <a:p>
          <a:r>
            <a:rPr lang="en-US"/>
            <a:t>The Board shall be non-commercial, non-sectarian, and non-partisan. </a:t>
          </a:r>
        </a:p>
      </dgm:t>
    </dgm:pt>
    <dgm:pt modelId="{942E9CD3-CFD5-4299-AC69-526DF4C07107}" type="parTrans" cxnId="{EA457D7E-7751-4D75-8170-A4F687443D28}">
      <dgm:prSet/>
      <dgm:spPr/>
      <dgm:t>
        <a:bodyPr/>
        <a:lstStyle/>
        <a:p>
          <a:endParaRPr lang="en-US"/>
        </a:p>
      </dgm:t>
    </dgm:pt>
    <dgm:pt modelId="{31BB17C0-061D-49C9-80C1-FA6DED41F24C}" type="sibTrans" cxnId="{EA457D7E-7751-4D75-8170-A4F687443D28}">
      <dgm:prSet/>
      <dgm:spPr/>
      <dgm:t>
        <a:bodyPr/>
        <a:lstStyle/>
        <a:p>
          <a:endParaRPr lang="en-US"/>
        </a:p>
      </dgm:t>
    </dgm:pt>
    <dgm:pt modelId="{EC091F62-9FC1-4C21-BE7B-31C631C61A57}">
      <dgm:prSet/>
      <dgm:spPr/>
      <dgm:t>
        <a:bodyPr/>
        <a:lstStyle/>
        <a:p>
          <a:r>
            <a:rPr lang="en-US"/>
            <a:t>The Board has the duty to meet at regularly designated times to transact business, establish policy, and plan as necessary to maintain the education process.</a:t>
          </a:r>
        </a:p>
      </dgm:t>
    </dgm:pt>
    <dgm:pt modelId="{4DAC15A2-E728-40DD-BDEF-F2BE1E173821}" type="parTrans" cxnId="{28666CDA-A8C7-40E4-88B5-EE46AF76FFFD}">
      <dgm:prSet/>
      <dgm:spPr/>
      <dgm:t>
        <a:bodyPr/>
        <a:lstStyle/>
        <a:p>
          <a:endParaRPr lang="en-US"/>
        </a:p>
      </dgm:t>
    </dgm:pt>
    <dgm:pt modelId="{34068DD1-B556-45B9-B2B0-A945BC352131}" type="sibTrans" cxnId="{28666CDA-A8C7-40E4-88B5-EE46AF76FFFD}">
      <dgm:prSet/>
      <dgm:spPr/>
      <dgm:t>
        <a:bodyPr/>
        <a:lstStyle/>
        <a:p>
          <a:endParaRPr lang="en-US"/>
        </a:p>
      </dgm:t>
    </dgm:pt>
    <dgm:pt modelId="{BD40B05B-ACB0-4DD0-AD84-3228ED7F7B7C}">
      <dgm:prSet/>
      <dgm:spPr/>
      <dgm:t>
        <a:bodyPr/>
        <a:lstStyle/>
        <a:p>
          <a:r>
            <a:rPr lang="en-US" dirty="0"/>
            <a:t>The Board has the duty to maintain accreditation requirements and for TCSA Schools or BIE schools – the requirements of the Bureau of Indian Education (BIE) requirements for funding.</a:t>
          </a:r>
        </a:p>
      </dgm:t>
    </dgm:pt>
    <dgm:pt modelId="{D85F734F-2B25-4419-991B-235649BC76C3}" type="parTrans" cxnId="{E1DC8306-2DD4-4584-989D-1F54243F89D8}">
      <dgm:prSet/>
      <dgm:spPr/>
      <dgm:t>
        <a:bodyPr/>
        <a:lstStyle/>
        <a:p>
          <a:endParaRPr lang="en-US"/>
        </a:p>
      </dgm:t>
    </dgm:pt>
    <dgm:pt modelId="{DDBBBD68-CAE2-477E-8706-FD3052B191FA}" type="sibTrans" cxnId="{E1DC8306-2DD4-4584-989D-1F54243F89D8}">
      <dgm:prSet/>
      <dgm:spPr/>
      <dgm:t>
        <a:bodyPr/>
        <a:lstStyle/>
        <a:p>
          <a:endParaRPr lang="en-US"/>
        </a:p>
      </dgm:t>
    </dgm:pt>
    <dgm:pt modelId="{3894150D-F9E5-4C1D-BA50-EC8B628D7D66}">
      <dgm:prSet/>
      <dgm:spPr/>
      <dgm:t>
        <a:bodyPr/>
        <a:lstStyle/>
        <a:p>
          <a:r>
            <a:rPr lang="en-US" dirty="0"/>
            <a:t>The Board has a duty to hire a Chief Administrator; to evaluate, review and appraise personnel if policies assign that function to the Board; and to adopt a salary schedule for all employees.</a:t>
          </a:r>
        </a:p>
      </dgm:t>
    </dgm:pt>
    <dgm:pt modelId="{E388E725-C607-420C-9111-1A65DEFE3552}" type="parTrans" cxnId="{37EFE311-4FDA-4441-B297-B11D2B5AA315}">
      <dgm:prSet/>
      <dgm:spPr/>
      <dgm:t>
        <a:bodyPr/>
        <a:lstStyle/>
        <a:p>
          <a:endParaRPr lang="en-US"/>
        </a:p>
      </dgm:t>
    </dgm:pt>
    <dgm:pt modelId="{3C50DD40-DFF1-436D-AA4D-4A6331B951F1}" type="sibTrans" cxnId="{37EFE311-4FDA-4441-B297-B11D2B5AA315}">
      <dgm:prSet/>
      <dgm:spPr/>
      <dgm:t>
        <a:bodyPr/>
        <a:lstStyle/>
        <a:p>
          <a:endParaRPr lang="en-US"/>
        </a:p>
      </dgm:t>
    </dgm:pt>
    <dgm:pt modelId="{EFD88870-5D50-4DD5-A55C-84B7DBE7019A}">
      <dgm:prSet/>
      <dgm:spPr/>
      <dgm:t>
        <a:bodyPr/>
        <a:lstStyle/>
        <a:p>
          <a:r>
            <a:rPr lang="en-US"/>
            <a:t>The Board has a duty to approve all travel by School personnel and Board members undertaken on behalf of the School unless your policies delegate that responsibility to other staff.</a:t>
          </a:r>
        </a:p>
      </dgm:t>
    </dgm:pt>
    <dgm:pt modelId="{2D342FEC-7D3F-4212-9D7A-93AB58DE0B9E}" type="parTrans" cxnId="{DE464D65-99AB-4A21-BA7B-267FB5DC553E}">
      <dgm:prSet/>
      <dgm:spPr/>
      <dgm:t>
        <a:bodyPr/>
        <a:lstStyle/>
        <a:p>
          <a:endParaRPr lang="en-US"/>
        </a:p>
      </dgm:t>
    </dgm:pt>
    <dgm:pt modelId="{B47C0174-D0A5-42AE-B41F-60665B9A6761}" type="sibTrans" cxnId="{DE464D65-99AB-4A21-BA7B-267FB5DC553E}">
      <dgm:prSet/>
      <dgm:spPr/>
      <dgm:t>
        <a:bodyPr/>
        <a:lstStyle/>
        <a:p>
          <a:endParaRPr lang="en-US"/>
        </a:p>
      </dgm:t>
    </dgm:pt>
    <dgm:pt modelId="{DA747165-79FA-467B-8731-DF8ED9ECC47C}">
      <dgm:prSet/>
      <dgm:spPr/>
      <dgm:t>
        <a:bodyPr/>
        <a:lstStyle/>
        <a:p>
          <a:r>
            <a:rPr lang="en-US"/>
            <a:t>The Board has a duty to adopt an annual budget, to review the school budget on a timely basis, and to approve any amendments to the annual budget.   </a:t>
          </a:r>
        </a:p>
      </dgm:t>
    </dgm:pt>
    <dgm:pt modelId="{03E95F66-810F-4696-8EBF-2BB8D8F7A6EA}" type="parTrans" cxnId="{55532F9A-56F4-4E4F-AB8B-8E7B72CE8303}">
      <dgm:prSet/>
      <dgm:spPr/>
      <dgm:t>
        <a:bodyPr/>
        <a:lstStyle/>
        <a:p>
          <a:endParaRPr lang="en-US"/>
        </a:p>
      </dgm:t>
    </dgm:pt>
    <dgm:pt modelId="{811BBFAD-D0D1-486F-84FE-F196F60F4DCE}" type="sibTrans" cxnId="{55532F9A-56F4-4E4F-AB8B-8E7B72CE8303}">
      <dgm:prSet/>
      <dgm:spPr/>
      <dgm:t>
        <a:bodyPr/>
        <a:lstStyle/>
        <a:p>
          <a:endParaRPr lang="en-US"/>
        </a:p>
      </dgm:t>
    </dgm:pt>
    <dgm:pt modelId="{F6B2D564-8C86-433E-9D10-12ABDBA1AE7C}">
      <dgm:prSet/>
      <dgm:spPr/>
      <dgm:t>
        <a:bodyPr/>
        <a:lstStyle/>
        <a:p>
          <a:r>
            <a:rPr lang="en-US"/>
            <a:t>The Board has a duty to decide the nature and extent of education programs.</a:t>
          </a:r>
        </a:p>
      </dgm:t>
    </dgm:pt>
    <dgm:pt modelId="{4A97B3A6-588D-49C5-BA72-66F495F7335C}" type="parTrans" cxnId="{5E7D3FBB-B128-43A9-94F0-F16FEC6E63FD}">
      <dgm:prSet/>
      <dgm:spPr/>
      <dgm:t>
        <a:bodyPr/>
        <a:lstStyle/>
        <a:p>
          <a:endParaRPr lang="en-US"/>
        </a:p>
      </dgm:t>
    </dgm:pt>
    <dgm:pt modelId="{7F9C0591-BB9A-4BC0-99AF-0BCB9532E858}" type="sibTrans" cxnId="{5E7D3FBB-B128-43A9-94F0-F16FEC6E63FD}">
      <dgm:prSet/>
      <dgm:spPr/>
      <dgm:t>
        <a:bodyPr/>
        <a:lstStyle/>
        <a:p>
          <a:endParaRPr lang="en-US"/>
        </a:p>
      </dgm:t>
    </dgm:pt>
    <dgm:pt modelId="{646FF9BF-AE62-4B0B-B947-B8E4F4503576}">
      <dgm:prSet/>
      <dgm:spPr/>
      <dgm:t>
        <a:bodyPr/>
        <a:lstStyle/>
        <a:p>
          <a:r>
            <a:rPr lang="en-US"/>
            <a:t>The Board has the power to appoint committees and advisory committees as the Board deems appropriate but may not delegate decision making authority to an advisory committee. </a:t>
          </a:r>
        </a:p>
      </dgm:t>
    </dgm:pt>
    <dgm:pt modelId="{CBD69FE7-0875-4B0D-A960-A6F9EC348CAD}" type="parTrans" cxnId="{046CC1AC-A081-4D65-8F9A-5DAA23D08894}">
      <dgm:prSet/>
      <dgm:spPr/>
      <dgm:t>
        <a:bodyPr/>
        <a:lstStyle/>
        <a:p>
          <a:endParaRPr lang="en-US"/>
        </a:p>
      </dgm:t>
    </dgm:pt>
    <dgm:pt modelId="{0E0CBEFC-9EC0-4A33-A001-13EC36D46C83}" type="sibTrans" cxnId="{046CC1AC-A081-4D65-8F9A-5DAA23D08894}">
      <dgm:prSet/>
      <dgm:spPr/>
      <dgm:t>
        <a:bodyPr/>
        <a:lstStyle/>
        <a:p>
          <a:endParaRPr lang="en-US"/>
        </a:p>
      </dgm:t>
    </dgm:pt>
    <dgm:pt modelId="{E92B9595-EC96-4E9D-BB8D-206A3E3B5445}" type="pres">
      <dgm:prSet presAssocID="{4490A985-EE4E-4D15-B97B-8041202B2A19}" presName="diagram" presStyleCnt="0">
        <dgm:presLayoutVars>
          <dgm:dir/>
          <dgm:resizeHandles val="exact"/>
        </dgm:presLayoutVars>
      </dgm:prSet>
      <dgm:spPr/>
    </dgm:pt>
    <dgm:pt modelId="{7A7BA756-1D46-424F-B06D-05EA0DDF9118}" type="pres">
      <dgm:prSet presAssocID="{FA3350C4-AA4E-4F1E-B570-8A862089FC7D}" presName="node" presStyleLbl="node1" presStyleIdx="0" presStyleCnt="9">
        <dgm:presLayoutVars>
          <dgm:bulletEnabled val="1"/>
        </dgm:presLayoutVars>
      </dgm:prSet>
      <dgm:spPr/>
    </dgm:pt>
    <dgm:pt modelId="{C3528FA2-E3EA-46AB-97C7-DD1FAE3D7ADD}" type="pres">
      <dgm:prSet presAssocID="{60EFFF33-C4FF-45F4-9627-D1D988A326D7}" presName="sibTrans" presStyleCnt="0"/>
      <dgm:spPr/>
    </dgm:pt>
    <dgm:pt modelId="{16C75614-BC13-405C-A1D0-64E95E6C5827}" type="pres">
      <dgm:prSet presAssocID="{0E27100C-841A-4FEA-BD4D-D0C47B6DF6A2}" presName="node" presStyleLbl="node1" presStyleIdx="1" presStyleCnt="9">
        <dgm:presLayoutVars>
          <dgm:bulletEnabled val="1"/>
        </dgm:presLayoutVars>
      </dgm:prSet>
      <dgm:spPr/>
    </dgm:pt>
    <dgm:pt modelId="{AC19B626-3B77-49AC-AB39-59CD832BC44F}" type="pres">
      <dgm:prSet presAssocID="{31BB17C0-061D-49C9-80C1-FA6DED41F24C}" presName="sibTrans" presStyleCnt="0"/>
      <dgm:spPr/>
    </dgm:pt>
    <dgm:pt modelId="{A9B6DF05-76C7-4A16-AF7A-2EC60159F82C}" type="pres">
      <dgm:prSet presAssocID="{EC091F62-9FC1-4C21-BE7B-31C631C61A57}" presName="node" presStyleLbl="node1" presStyleIdx="2" presStyleCnt="9">
        <dgm:presLayoutVars>
          <dgm:bulletEnabled val="1"/>
        </dgm:presLayoutVars>
      </dgm:prSet>
      <dgm:spPr/>
    </dgm:pt>
    <dgm:pt modelId="{AE50E787-68F8-4F3B-ABC9-47C271F36716}" type="pres">
      <dgm:prSet presAssocID="{34068DD1-B556-45B9-B2B0-A945BC352131}" presName="sibTrans" presStyleCnt="0"/>
      <dgm:spPr/>
    </dgm:pt>
    <dgm:pt modelId="{3BC86442-791C-4E1C-AA22-FFA89B38BA32}" type="pres">
      <dgm:prSet presAssocID="{BD40B05B-ACB0-4DD0-AD84-3228ED7F7B7C}" presName="node" presStyleLbl="node1" presStyleIdx="3" presStyleCnt="9">
        <dgm:presLayoutVars>
          <dgm:bulletEnabled val="1"/>
        </dgm:presLayoutVars>
      </dgm:prSet>
      <dgm:spPr/>
    </dgm:pt>
    <dgm:pt modelId="{1F22E8DC-71E2-4ACF-875D-A02E5444F796}" type="pres">
      <dgm:prSet presAssocID="{DDBBBD68-CAE2-477E-8706-FD3052B191FA}" presName="sibTrans" presStyleCnt="0"/>
      <dgm:spPr/>
    </dgm:pt>
    <dgm:pt modelId="{FE678DE6-5BAF-411D-A079-9E1A980C7303}" type="pres">
      <dgm:prSet presAssocID="{3894150D-F9E5-4C1D-BA50-EC8B628D7D66}" presName="node" presStyleLbl="node1" presStyleIdx="4" presStyleCnt="9">
        <dgm:presLayoutVars>
          <dgm:bulletEnabled val="1"/>
        </dgm:presLayoutVars>
      </dgm:prSet>
      <dgm:spPr/>
    </dgm:pt>
    <dgm:pt modelId="{D64201C7-AC11-462C-89B2-E4D1B3A51AEE}" type="pres">
      <dgm:prSet presAssocID="{3C50DD40-DFF1-436D-AA4D-4A6331B951F1}" presName="sibTrans" presStyleCnt="0"/>
      <dgm:spPr/>
    </dgm:pt>
    <dgm:pt modelId="{E5E48054-5310-4C56-9F00-C79DE4C445C2}" type="pres">
      <dgm:prSet presAssocID="{EFD88870-5D50-4DD5-A55C-84B7DBE7019A}" presName="node" presStyleLbl="node1" presStyleIdx="5" presStyleCnt="9">
        <dgm:presLayoutVars>
          <dgm:bulletEnabled val="1"/>
        </dgm:presLayoutVars>
      </dgm:prSet>
      <dgm:spPr/>
    </dgm:pt>
    <dgm:pt modelId="{9FBDB7A9-4E83-4D21-A9C5-6F39FA128FDD}" type="pres">
      <dgm:prSet presAssocID="{B47C0174-D0A5-42AE-B41F-60665B9A6761}" presName="sibTrans" presStyleCnt="0"/>
      <dgm:spPr/>
    </dgm:pt>
    <dgm:pt modelId="{5BF673E1-5525-45C1-BD91-4CD44ECFA09C}" type="pres">
      <dgm:prSet presAssocID="{DA747165-79FA-467B-8731-DF8ED9ECC47C}" presName="node" presStyleLbl="node1" presStyleIdx="6" presStyleCnt="9">
        <dgm:presLayoutVars>
          <dgm:bulletEnabled val="1"/>
        </dgm:presLayoutVars>
      </dgm:prSet>
      <dgm:spPr/>
    </dgm:pt>
    <dgm:pt modelId="{CD14BF00-6F68-4EBF-BB58-9B35A7CC1F9F}" type="pres">
      <dgm:prSet presAssocID="{811BBFAD-D0D1-486F-84FE-F196F60F4DCE}" presName="sibTrans" presStyleCnt="0"/>
      <dgm:spPr/>
    </dgm:pt>
    <dgm:pt modelId="{76CA28B0-510A-4024-B82B-FEB03B38AC76}" type="pres">
      <dgm:prSet presAssocID="{F6B2D564-8C86-433E-9D10-12ABDBA1AE7C}" presName="node" presStyleLbl="node1" presStyleIdx="7" presStyleCnt="9">
        <dgm:presLayoutVars>
          <dgm:bulletEnabled val="1"/>
        </dgm:presLayoutVars>
      </dgm:prSet>
      <dgm:spPr/>
    </dgm:pt>
    <dgm:pt modelId="{91E5B643-D4A5-483A-BB37-8BBDA0DA43CC}" type="pres">
      <dgm:prSet presAssocID="{7F9C0591-BB9A-4BC0-99AF-0BCB9532E858}" presName="sibTrans" presStyleCnt="0"/>
      <dgm:spPr/>
    </dgm:pt>
    <dgm:pt modelId="{6C76800A-2C60-49AD-9B98-C0CC43489C87}" type="pres">
      <dgm:prSet presAssocID="{646FF9BF-AE62-4B0B-B947-B8E4F4503576}" presName="node" presStyleLbl="node1" presStyleIdx="8" presStyleCnt="9">
        <dgm:presLayoutVars>
          <dgm:bulletEnabled val="1"/>
        </dgm:presLayoutVars>
      </dgm:prSet>
      <dgm:spPr/>
    </dgm:pt>
  </dgm:ptLst>
  <dgm:cxnLst>
    <dgm:cxn modelId="{E1DC8306-2DD4-4584-989D-1F54243F89D8}" srcId="{4490A985-EE4E-4D15-B97B-8041202B2A19}" destId="{BD40B05B-ACB0-4DD0-AD84-3228ED7F7B7C}" srcOrd="3" destOrd="0" parTransId="{D85F734F-2B25-4419-991B-235649BC76C3}" sibTransId="{DDBBBD68-CAE2-477E-8706-FD3052B191FA}"/>
    <dgm:cxn modelId="{094E2410-7460-470A-BCE2-EA9A3CCE4926}" type="presOf" srcId="{EFD88870-5D50-4DD5-A55C-84B7DBE7019A}" destId="{E5E48054-5310-4C56-9F00-C79DE4C445C2}" srcOrd="0" destOrd="0" presId="urn:microsoft.com/office/officeart/2005/8/layout/default"/>
    <dgm:cxn modelId="{37EFE311-4FDA-4441-B297-B11D2B5AA315}" srcId="{4490A985-EE4E-4D15-B97B-8041202B2A19}" destId="{3894150D-F9E5-4C1D-BA50-EC8B628D7D66}" srcOrd="4" destOrd="0" parTransId="{E388E725-C607-420C-9111-1A65DEFE3552}" sibTransId="{3C50DD40-DFF1-436D-AA4D-4A6331B951F1}"/>
    <dgm:cxn modelId="{BA7BCB21-F789-45AE-A4AE-A8257F89DEE3}" type="presOf" srcId="{FA3350C4-AA4E-4F1E-B570-8A862089FC7D}" destId="{7A7BA756-1D46-424F-B06D-05EA0DDF9118}" srcOrd="0" destOrd="0" presId="urn:microsoft.com/office/officeart/2005/8/layout/default"/>
    <dgm:cxn modelId="{6FAA2228-1086-4515-A5E3-5B3AFFCA69A6}" type="presOf" srcId="{F6B2D564-8C86-433E-9D10-12ABDBA1AE7C}" destId="{76CA28B0-510A-4024-B82B-FEB03B38AC76}" srcOrd="0" destOrd="0" presId="urn:microsoft.com/office/officeart/2005/8/layout/default"/>
    <dgm:cxn modelId="{947C9B2A-A2A9-4E92-A357-DC2E0D2A177C}" type="presOf" srcId="{4490A985-EE4E-4D15-B97B-8041202B2A19}" destId="{E92B9595-EC96-4E9D-BB8D-206A3E3B5445}" srcOrd="0" destOrd="0" presId="urn:microsoft.com/office/officeart/2005/8/layout/default"/>
    <dgm:cxn modelId="{64392836-562F-4768-BBFD-048942C006F1}" type="presOf" srcId="{3894150D-F9E5-4C1D-BA50-EC8B628D7D66}" destId="{FE678DE6-5BAF-411D-A079-9E1A980C7303}" srcOrd="0" destOrd="0" presId="urn:microsoft.com/office/officeart/2005/8/layout/default"/>
    <dgm:cxn modelId="{DE464D65-99AB-4A21-BA7B-267FB5DC553E}" srcId="{4490A985-EE4E-4D15-B97B-8041202B2A19}" destId="{EFD88870-5D50-4DD5-A55C-84B7DBE7019A}" srcOrd="5" destOrd="0" parTransId="{2D342FEC-7D3F-4212-9D7A-93AB58DE0B9E}" sibTransId="{B47C0174-D0A5-42AE-B41F-60665B9A6761}"/>
    <dgm:cxn modelId="{D95ADE55-ECC0-47BE-B63E-205A740DAAF5}" type="presOf" srcId="{BD40B05B-ACB0-4DD0-AD84-3228ED7F7B7C}" destId="{3BC86442-791C-4E1C-AA22-FFA89B38BA32}" srcOrd="0" destOrd="0" presId="urn:microsoft.com/office/officeart/2005/8/layout/default"/>
    <dgm:cxn modelId="{4D7DFB7C-F416-4810-9CCB-CB254F7AF614}" type="presOf" srcId="{0E27100C-841A-4FEA-BD4D-D0C47B6DF6A2}" destId="{16C75614-BC13-405C-A1D0-64E95E6C5827}" srcOrd="0" destOrd="0" presId="urn:microsoft.com/office/officeart/2005/8/layout/default"/>
    <dgm:cxn modelId="{EA457D7E-7751-4D75-8170-A4F687443D28}" srcId="{4490A985-EE4E-4D15-B97B-8041202B2A19}" destId="{0E27100C-841A-4FEA-BD4D-D0C47B6DF6A2}" srcOrd="1" destOrd="0" parTransId="{942E9CD3-CFD5-4299-AC69-526DF4C07107}" sibTransId="{31BB17C0-061D-49C9-80C1-FA6DED41F24C}"/>
    <dgm:cxn modelId="{9C0BBE8A-C177-446F-90F9-EC609A42E3C9}" type="presOf" srcId="{EC091F62-9FC1-4C21-BE7B-31C631C61A57}" destId="{A9B6DF05-76C7-4A16-AF7A-2EC60159F82C}" srcOrd="0" destOrd="0" presId="urn:microsoft.com/office/officeart/2005/8/layout/default"/>
    <dgm:cxn modelId="{47B23094-37B8-4AA6-B0ED-3BF35F8C4DD0}" type="presOf" srcId="{DA747165-79FA-467B-8731-DF8ED9ECC47C}" destId="{5BF673E1-5525-45C1-BD91-4CD44ECFA09C}" srcOrd="0" destOrd="0" presId="urn:microsoft.com/office/officeart/2005/8/layout/default"/>
    <dgm:cxn modelId="{55532F9A-56F4-4E4F-AB8B-8E7B72CE8303}" srcId="{4490A985-EE4E-4D15-B97B-8041202B2A19}" destId="{DA747165-79FA-467B-8731-DF8ED9ECC47C}" srcOrd="6" destOrd="0" parTransId="{03E95F66-810F-4696-8EBF-2BB8D8F7A6EA}" sibTransId="{811BBFAD-D0D1-486F-84FE-F196F60F4DCE}"/>
    <dgm:cxn modelId="{7684C3A7-743C-46E4-81EB-59BCEA4E17EE}" type="presOf" srcId="{646FF9BF-AE62-4B0B-B947-B8E4F4503576}" destId="{6C76800A-2C60-49AD-9B98-C0CC43489C87}" srcOrd="0" destOrd="0" presId="urn:microsoft.com/office/officeart/2005/8/layout/default"/>
    <dgm:cxn modelId="{046CC1AC-A081-4D65-8F9A-5DAA23D08894}" srcId="{4490A985-EE4E-4D15-B97B-8041202B2A19}" destId="{646FF9BF-AE62-4B0B-B947-B8E4F4503576}" srcOrd="8" destOrd="0" parTransId="{CBD69FE7-0875-4B0D-A960-A6F9EC348CAD}" sibTransId="{0E0CBEFC-9EC0-4A33-A001-13EC36D46C83}"/>
    <dgm:cxn modelId="{5E7D3FBB-B128-43A9-94F0-F16FEC6E63FD}" srcId="{4490A985-EE4E-4D15-B97B-8041202B2A19}" destId="{F6B2D564-8C86-433E-9D10-12ABDBA1AE7C}" srcOrd="7" destOrd="0" parTransId="{4A97B3A6-588D-49C5-BA72-66F495F7335C}" sibTransId="{7F9C0591-BB9A-4BC0-99AF-0BCB9532E858}"/>
    <dgm:cxn modelId="{E70AB5CE-CC1B-49D1-814B-58C21F89E1DB}" srcId="{4490A985-EE4E-4D15-B97B-8041202B2A19}" destId="{FA3350C4-AA4E-4F1E-B570-8A862089FC7D}" srcOrd="0" destOrd="0" parTransId="{17DA1CF4-5FD4-4CC9-A410-D555ACA4CCFF}" sibTransId="{60EFFF33-C4FF-45F4-9627-D1D988A326D7}"/>
    <dgm:cxn modelId="{28666CDA-A8C7-40E4-88B5-EE46AF76FFFD}" srcId="{4490A985-EE4E-4D15-B97B-8041202B2A19}" destId="{EC091F62-9FC1-4C21-BE7B-31C631C61A57}" srcOrd="2" destOrd="0" parTransId="{4DAC15A2-E728-40DD-BDEF-F2BE1E173821}" sibTransId="{34068DD1-B556-45B9-B2B0-A945BC352131}"/>
    <dgm:cxn modelId="{31E29831-7E44-4BF8-B404-953278E3A47F}" type="presParOf" srcId="{E92B9595-EC96-4E9D-BB8D-206A3E3B5445}" destId="{7A7BA756-1D46-424F-B06D-05EA0DDF9118}" srcOrd="0" destOrd="0" presId="urn:microsoft.com/office/officeart/2005/8/layout/default"/>
    <dgm:cxn modelId="{10942CC0-E602-4404-97E2-F2D3C10C73F8}" type="presParOf" srcId="{E92B9595-EC96-4E9D-BB8D-206A3E3B5445}" destId="{C3528FA2-E3EA-46AB-97C7-DD1FAE3D7ADD}" srcOrd="1" destOrd="0" presId="urn:microsoft.com/office/officeart/2005/8/layout/default"/>
    <dgm:cxn modelId="{428ECB7D-BFCA-4C5E-9841-02D1FDCBE4DD}" type="presParOf" srcId="{E92B9595-EC96-4E9D-BB8D-206A3E3B5445}" destId="{16C75614-BC13-405C-A1D0-64E95E6C5827}" srcOrd="2" destOrd="0" presId="urn:microsoft.com/office/officeart/2005/8/layout/default"/>
    <dgm:cxn modelId="{62D1862E-FA6C-4010-B9ED-C8AE404BD3A0}" type="presParOf" srcId="{E92B9595-EC96-4E9D-BB8D-206A3E3B5445}" destId="{AC19B626-3B77-49AC-AB39-59CD832BC44F}" srcOrd="3" destOrd="0" presId="urn:microsoft.com/office/officeart/2005/8/layout/default"/>
    <dgm:cxn modelId="{C3551B1D-B5B0-4B54-95ED-0070192C8526}" type="presParOf" srcId="{E92B9595-EC96-4E9D-BB8D-206A3E3B5445}" destId="{A9B6DF05-76C7-4A16-AF7A-2EC60159F82C}" srcOrd="4" destOrd="0" presId="urn:microsoft.com/office/officeart/2005/8/layout/default"/>
    <dgm:cxn modelId="{F66437AC-69B4-412A-A549-010092A970D4}" type="presParOf" srcId="{E92B9595-EC96-4E9D-BB8D-206A3E3B5445}" destId="{AE50E787-68F8-4F3B-ABC9-47C271F36716}" srcOrd="5" destOrd="0" presId="urn:microsoft.com/office/officeart/2005/8/layout/default"/>
    <dgm:cxn modelId="{58D1F74C-FED6-4996-B1E2-ECECB64DC1B8}" type="presParOf" srcId="{E92B9595-EC96-4E9D-BB8D-206A3E3B5445}" destId="{3BC86442-791C-4E1C-AA22-FFA89B38BA32}" srcOrd="6" destOrd="0" presId="urn:microsoft.com/office/officeart/2005/8/layout/default"/>
    <dgm:cxn modelId="{231C6C05-AB4C-4F03-B38A-D784F5BD6492}" type="presParOf" srcId="{E92B9595-EC96-4E9D-BB8D-206A3E3B5445}" destId="{1F22E8DC-71E2-4ACF-875D-A02E5444F796}" srcOrd="7" destOrd="0" presId="urn:microsoft.com/office/officeart/2005/8/layout/default"/>
    <dgm:cxn modelId="{BFC72A24-FA59-4858-9DB7-90B8CC6ADF38}" type="presParOf" srcId="{E92B9595-EC96-4E9D-BB8D-206A3E3B5445}" destId="{FE678DE6-5BAF-411D-A079-9E1A980C7303}" srcOrd="8" destOrd="0" presId="urn:microsoft.com/office/officeart/2005/8/layout/default"/>
    <dgm:cxn modelId="{E1AFCE56-0566-4A93-B060-EA855CAB8F85}" type="presParOf" srcId="{E92B9595-EC96-4E9D-BB8D-206A3E3B5445}" destId="{D64201C7-AC11-462C-89B2-E4D1B3A51AEE}" srcOrd="9" destOrd="0" presId="urn:microsoft.com/office/officeart/2005/8/layout/default"/>
    <dgm:cxn modelId="{63921B63-7D75-41F8-BF34-1BAB8D4D1548}" type="presParOf" srcId="{E92B9595-EC96-4E9D-BB8D-206A3E3B5445}" destId="{E5E48054-5310-4C56-9F00-C79DE4C445C2}" srcOrd="10" destOrd="0" presId="urn:microsoft.com/office/officeart/2005/8/layout/default"/>
    <dgm:cxn modelId="{44ADBE57-10F5-4E6F-8F24-E9FA8AA99909}" type="presParOf" srcId="{E92B9595-EC96-4E9D-BB8D-206A3E3B5445}" destId="{9FBDB7A9-4E83-4D21-A9C5-6F39FA128FDD}" srcOrd="11" destOrd="0" presId="urn:microsoft.com/office/officeart/2005/8/layout/default"/>
    <dgm:cxn modelId="{B99C7367-2422-47BE-8282-A46BFF8F9DCA}" type="presParOf" srcId="{E92B9595-EC96-4E9D-BB8D-206A3E3B5445}" destId="{5BF673E1-5525-45C1-BD91-4CD44ECFA09C}" srcOrd="12" destOrd="0" presId="urn:microsoft.com/office/officeart/2005/8/layout/default"/>
    <dgm:cxn modelId="{8FCF86FE-96EB-49A1-AB7C-E15C6FC9BD31}" type="presParOf" srcId="{E92B9595-EC96-4E9D-BB8D-206A3E3B5445}" destId="{CD14BF00-6F68-4EBF-BB58-9B35A7CC1F9F}" srcOrd="13" destOrd="0" presId="urn:microsoft.com/office/officeart/2005/8/layout/default"/>
    <dgm:cxn modelId="{FA077212-F39C-4DA1-9D6D-5452BAD184A7}" type="presParOf" srcId="{E92B9595-EC96-4E9D-BB8D-206A3E3B5445}" destId="{76CA28B0-510A-4024-B82B-FEB03B38AC76}" srcOrd="14" destOrd="0" presId="urn:microsoft.com/office/officeart/2005/8/layout/default"/>
    <dgm:cxn modelId="{FAD6FBC2-F726-4B20-ABAE-96C33DCB95CE}" type="presParOf" srcId="{E92B9595-EC96-4E9D-BB8D-206A3E3B5445}" destId="{91E5B643-D4A5-483A-BB37-8BBDA0DA43CC}" srcOrd="15" destOrd="0" presId="urn:microsoft.com/office/officeart/2005/8/layout/default"/>
    <dgm:cxn modelId="{B6CD342C-7528-4CC9-A458-845D3BF2D675}" type="presParOf" srcId="{E92B9595-EC96-4E9D-BB8D-206A3E3B5445}" destId="{6C76800A-2C60-49AD-9B98-C0CC43489C87}"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7F9E70-3F97-461F-9B44-34BE02342D98}"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CBEB1ED0-DF0B-41B5-99F0-484923430A25}">
      <dgm:prSet/>
      <dgm:spPr/>
      <dgm:t>
        <a:bodyPr/>
        <a:lstStyle/>
        <a:p>
          <a:r>
            <a:rPr lang="en-US" b="1" dirty="0"/>
            <a:t>Quorum:  </a:t>
          </a:r>
          <a:r>
            <a:rPr lang="en-US" dirty="0"/>
            <a:t>Boards have no authority to take action unless a quorum is present at the meeting. Usually, a majority of the full Board members constitutes a quorum, but some Boards don’t have this requirement.   Look to your Articles of Incorporation, Constitution, By-laws or Policy. State School Districts are majority of the Board SDCL 13-8-10</a:t>
          </a:r>
        </a:p>
      </dgm:t>
    </dgm:pt>
    <dgm:pt modelId="{A2301A21-FE6F-408B-BBDF-9E9E21AAD2A2}" type="parTrans" cxnId="{29F56217-286F-42C6-B7D0-439FF3963DFC}">
      <dgm:prSet/>
      <dgm:spPr/>
      <dgm:t>
        <a:bodyPr/>
        <a:lstStyle/>
        <a:p>
          <a:endParaRPr lang="en-US"/>
        </a:p>
      </dgm:t>
    </dgm:pt>
    <dgm:pt modelId="{2292C149-F485-4839-970E-0AFD245BE4F9}" type="sibTrans" cxnId="{29F56217-286F-42C6-B7D0-439FF3963DFC}">
      <dgm:prSet/>
      <dgm:spPr/>
      <dgm:t>
        <a:bodyPr/>
        <a:lstStyle/>
        <a:p>
          <a:endParaRPr lang="en-US"/>
        </a:p>
      </dgm:t>
    </dgm:pt>
    <dgm:pt modelId="{7B8A526A-0593-44CC-B7F9-B31E3933DFD9}">
      <dgm:prSet/>
      <dgm:spPr/>
      <dgm:t>
        <a:bodyPr/>
        <a:lstStyle/>
        <a:p>
          <a:r>
            <a:rPr lang="en-US" dirty="0"/>
            <a:t>The Chairperson counts for purposes of establishing a quorum. </a:t>
          </a:r>
        </a:p>
      </dgm:t>
    </dgm:pt>
    <dgm:pt modelId="{04C0BE49-0BAD-4623-8467-3A751AA7BD68}" type="parTrans" cxnId="{24033661-6111-4880-9DF0-5811750AA018}">
      <dgm:prSet/>
      <dgm:spPr/>
      <dgm:t>
        <a:bodyPr/>
        <a:lstStyle/>
        <a:p>
          <a:endParaRPr lang="en-US"/>
        </a:p>
      </dgm:t>
    </dgm:pt>
    <dgm:pt modelId="{19669913-FE23-41B0-B11F-63655D4A5B39}" type="sibTrans" cxnId="{24033661-6111-4880-9DF0-5811750AA018}">
      <dgm:prSet/>
      <dgm:spPr/>
      <dgm:t>
        <a:bodyPr/>
        <a:lstStyle/>
        <a:p>
          <a:endParaRPr lang="en-US"/>
        </a:p>
      </dgm:t>
    </dgm:pt>
    <dgm:pt modelId="{B658DB09-1C1F-4176-9DF0-35F794AD4B4F}">
      <dgm:prSet/>
      <dgm:spPr/>
      <dgm:t>
        <a:bodyPr/>
        <a:lstStyle/>
        <a:p>
          <a:r>
            <a:rPr lang="en-US" dirty="0"/>
            <a:t>If there is no quorum the only actions that can be taken are: Action to try to obtain a quorum for the meeting, to fix the time to adjourn, to adjourn, or to recess.</a:t>
          </a:r>
        </a:p>
      </dgm:t>
    </dgm:pt>
    <dgm:pt modelId="{A85B6115-92CF-4580-B4FE-B18CDB9A6B48}" type="parTrans" cxnId="{52EC121A-DF76-4504-B9F3-6C2D5678CD93}">
      <dgm:prSet/>
      <dgm:spPr/>
      <dgm:t>
        <a:bodyPr/>
        <a:lstStyle/>
        <a:p>
          <a:endParaRPr lang="en-US"/>
        </a:p>
      </dgm:t>
    </dgm:pt>
    <dgm:pt modelId="{E930B755-94B5-4179-B20D-1043DD3C139C}" type="sibTrans" cxnId="{52EC121A-DF76-4504-B9F3-6C2D5678CD93}">
      <dgm:prSet/>
      <dgm:spPr/>
      <dgm:t>
        <a:bodyPr/>
        <a:lstStyle/>
        <a:p>
          <a:endParaRPr lang="en-US"/>
        </a:p>
      </dgm:t>
    </dgm:pt>
    <dgm:pt modelId="{BE2D67B4-D284-446C-A2F8-D5373F23D4A7}" type="pres">
      <dgm:prSet presAssocID="{E07F9E70-3F97-461F-9B44-34BE02342D98}" presName="outerComposite" presStyleCnt="0">
        <dgm:presLayoutVars>
          <dgm:chMax val="5"/>
          <dgm:dir/>
          <dgm:resizeHandles val="exact"/>
        </dgm:presLayoutVars>
      </dgm:prSet>
      <dgm:spPr/>
    </dgm:pt>
    <dgm:pt modelId="{FA66FB16-D35D-47CA-9C1D-BF300BE03FF7}" type="pres">
      <dgm:prSet presAssocID="{E07F9E70-3F97-461F-9B44-34BE02342D98}" presName="dummyMaxCanvas" presStyleCnt="0">
        <dgm:presLayoutVars/>
      </dgm:prSet>
      <dgm:spPr/>
    </dgm:pt>
    <dgm:pt modelId="{6E6C86FD-E91B-4363-9294-F7095686574B}" type="pres">
      <dgm:prSet presAssocID="{E07F9E70-3F97-461F-9B44-34BE02342D98}" presName="ThreeNodes_1" presStyleLbl="node1" presStyleIdx="0" presStyleCnt="3">
        <dgm:presLayoutVars>
          <dgm:bulletEnabled val="1"/>
        </dgm:presLayoutVars>
      </dgm:prSet>
      <dgm:spPr/>
    </dgm:pt>
    <dgm:pt modelId="{26B4873F-CA26-4B86-A852-917446620D2F}" type="pres">
      <dgm:prSet presAssocID="{E07F9E70-3F97-461F-9B44-34BE02342D98}" presName="ThreeNodes_2" presStyleLbl="node1" presStyleIdx="1" presStyleCnt="3">
        <dgm:presLayoutVars>
          <dgm:bulletEnabled val="1"/>
        </dgm:presLayoutVars>
      </dgm:prSet>
      <dgm:spPr/>
    </dgm:pt>
    <dgm:pt modelId="{F1E805B9-7701-4AD9-A098-DEF72C092485}" type="pres">
      <dgm:prSet presAssocID="{E07F9E70-3F97-461F-9B44-34BE02342D98}" presName="ThreeNodes_3" presStyleLbl="node1" presStyleIdx="2" presStyleCnt="3">
        <dgm:presLayoutVars>
          <dgm:bulletEnabled val="1"/>
        </dgm:presLayoutVars>
      </dgm:prSet>
      <dgm:spPr/>
    </dgm:pt>
    <dgm:pt modelId="{72051C7D-F0CD-435F-A1ED-78AF04BEA024}" type="pres">
      <dgm:prSet presAssocID="{E07F9E70-3F97-461F-9B44-34BE02342D98}" presName="ThreeConn_1-2" presStyleLbl="fgAccFollowNode1" presStyleIdx="0" presStyleCnt="2">
        <dgm:presLayoutVars>
          <dgm:bulletEnabled val="1"/>
        </dgm:presLayoutVars>
      </dgm:prSet>
      <dgm:spPr/>
    </dgm:pt>
    <dgm:pt modelId="{C0A0CA70-42A7-48E1-806D-7083A57AC46B}" type="pres">
      <dgm:prSet presAssocID="{E07F9E70-3F97-461F-9B44-34BE02342D98}" presName="ThreeConn_2-3" presStyleLbl="fgAccFollowNode1" presStyleIdx="1" presStyleCnt="2">
        <dgm:presLayoutVars>
          <dgm:bulletEnabled val="1"/>
        </dgm:presLayoutVars>
      </dgm:prSet>
      <dgm:spPr/>
    </dgm:pt>
    <dgm:pt modelId="{CAD28688-B418-4950-8D47-1BE1B0DB1BAA}" type="pres">
      <dgm:prSet presAssocID="{E07F9E70-3F97-461F-9B44-34BE02342D98}" presName="ThreeNodes_1_text" presStyleLbl="node1" presStyleIdx="2" presStyleCnt="3">
        <dgm:presLayoutVars>
          <dgm:bulletEnabled val="1"/>
        </dgm:presLayoutVars>
      </dgm:prSet>
      <dgm:spPr/>
    </dgm:pt>
    <dgm:pt modelId="{0F5B006F-2F2F-4FEC-AF9D-E4BD73C8F301}" type="pres">
      <dgm:prSet presAssocID="{E07F9E70-3F97-461F-9B44-34BE02342D98}" presName="ThreeNodes_2_text" presStyleLbl="node1" presStyleIdx="2" presStyleCnt="3">
        <dgm:presLayoutVars>
          <dgm:bulletEnabled val="1"/>
        </dgm:presLayoutVars>
      </dgm:prSet>
      <dgm:spPr/>
    </dgm:pt>
    <dgm:pt modelId="{BA025C01-C64C-437A-9D5F-78FD5F2AB5D3}" type="pres">
      <dgm:prSet presAssocID="{E07F9E70-3F97-461F-9B44-34BE02342D98}" presName="ThreeNodes_3_text" presStyleLbl="node1" presStyleIdx="2" presStyleCnt="3">
        <dgm:presLayoutVars>
          <dgm:bulletEnabled val="1"/>
        </dgm:presLayoutVars>
      </dgm:prSet>
      <dgm:spPr/>
    </dgm:pt>
  </dgm:ptLst>
  <dgm:cxnLst>
    <dgm:cxn modelId="{4AC64B01-A5E2-442B-8234-756F83C4E622}" type="presOf" srcId="{B658DB09-1C1F-4176-9DF0-35F794AD4B4F}" destId="{BA025C01-C64C-437A-9D5F-78FD5F2AB5D3}" srcOrd="1" destOrd="0" presId="urn:microsoft.com/office/officeart/2005/8/layout/vProcess5"/>
    <dgm:cxn modelId="{29F56217-286F-42C6-B7D0-439FF3963DFC}" srcId="{E07F9E70-3F97-461F-9B44-34BE02342D98}" destId="{CBEB1ED0-DF0B-41B5-99F0-484923430A25}" srcOrd="0" destOrd="0" parTransId="{A2301A21-FE6F-408B-BBDF-9E9E21AAD2A2}" sibTransId="{2292C149-F485-4839-970E-0AFD245BE4F9}"/>
    <dgm:cxn modelId="{52EC121A-DF76-4504-B9F3-6C2D5678CD93}" srcId="{E07F9E70-3F97-461F-9B44-34BE02342D98}" destId="{B658DB09-1C1F-4176-9DF0-35F794AD4B4F}" srcOrd="2" destOrd="0" parTransId="{A85B6115-92CF-4580-B4FE-B18CDB9A6B48}" sibTransId="{E930B755-94B5-4179-B20D-1043DD3C139C}"/>
    <dgm:cxn modelId="{01C8042C-F301-4785-98E7-7D45BFFDD276}" type="presOf" srcId="{CBEB1ED0-DF0B-41B5-99F0-484923430A25}" destId="{CAD28688-B418-4950-8D47-1BE1B0DB1BAA}" srcOrd="1" destOrd="0" presId="urn:microsoft.com/office/officeart/2005/8/layout/vProcess5"/>
    <dgm:cxn modelId="{24033661-6111-4880-9DF0-5811750AA018}" srcId="{E07F9E70-3F97-461F-9B44-34BE02342D98}" destId="{7B8A526A-0593-44CC-B7F9-B31E3933DFD9}" srcOrd="1" destOrd="0" parTransId="{04C0BE49-0BAD-4623-8467-3A751AA7BD68}" sibTransId="{19669913-FE23-41B0-B11F-63655D4A5B39}"/>
    <dgm:cxn modelId="{85C9A34B-DFA2-49C2-9FE0-1F7AE3840B4D}" type="presOf" srcId="{2292C149-F485-4839-970E-0AFD245BE4F9}" destId="{72051C7D-F0CD-435F-A1ED-78AF04BEA024}" srcOrd="0" destOrd="0" presId="urn:microsoft.com/office/officeart/2005/8/layout/vProcess5"/>
    <dgm:cxn modelId="{6C2ABB4B-E52D-43E7-AE66-882C35E15AF4}" type="presOf" srcId="{7B8A526A-0593-44CC-B7F9-B31E3933DFD9}" destId="{26B4873F-CA26-4B86-A852-917446620D2F}" srcOrd="0" destOrd="0" presId="urn:microsoft.com/office/officeart/2005/8/layout/vProcess5"/>
    <dgm:cxn modelId="{7A11754F-8A0C-4CCA-A416-C2FC1B5F3D03}" type="presOf" srcId="{B658DB09-1C1F-4176-9DF0-35F794AD4B4F}" destId="{F1E805B9-7701-4AD9-A098-DEF72C092485}" srcOrd="0" destOrd="0" presId="urn:microsoft.com/office/officeart/2005/8/layout/vProcess5"/>
    <dgm:cxn modelId="{0EB4B282-E879-4510-AF45-CD03D68C5F8B}" type="presOf" srcId="{E07F9E70-3F97-461F-9B44-34BE02342D98}" destId="{BE2D67B4-D284-446C-A2F8-D5373F23D4A7}" srcOrd="0" destOrd="0" presId="urn:microsoft.com/office/officeart/2005/8/layout/vProcess5"/>
    <dgm:cxn modelId="{E060A9BF-1963-427C-AC7F-6E599114C487}" type="presOf" srcId="{19669913-FE23-41B0-B11F-63655D4A5B39}" destId="{C0A0CA70-42A7-48E1-806D-7083A57AC46B}" srcOrd="0" destOrd="0" presId="urn:microsoft.com/office/officeart/2005/8/layout/vProcess5"/>
    <dgm:cxn modelId="{B7C21FF5-8BAD-4617-BF2D-E1B01F46384E}" type="presOf" srcId="{CBEB1ED0-DF0B-41B5-99F0-484923430A25}" destId="{6E6C86FD-E91B-4363-9294-F7095686574B}" srcOrd="0" destOrd="0" presId="urn:microsoft.com/office/officeart/2005/8/layout/vProcess5"/>
    <dgm:cxn modelId="{D12FC1FA-7287-49EE-999B-5A2F68897FCD}" type="presOf" srcId="{7B8A526A-0593-44CC-B7F9-B31E3933DFD9}" destId="{0F5B006F-2F2F-4FEC-AF9D-E4BD73C8F301}" srcOrd="1" destOrd="0" presId="urn:microsoft.com/office/officeart/2005/8/layout/vProcess5"/>
    <dgm:cxn modelId="{E3ADBCDC-DF52-4343-A040-5C3750C0D634}" type="presParOf" srcId="{BE2D67B4-D284-446C-A2F8-D5373F23D4A7}" destId="{FA66FB16-D35D-47CA-9C1D-BF300BE03FF7}" srcOrd="0" destOrd="0" presId="urn:microsoft.com/office/officeart/2005/8/layout/vProcess5"/>
    <dgm:cxn modelId="{2A2F0235-44FA-43EB-B2A8-6EBE207275DA}" type="presParOf" srcId="{BE2D67B4-D284-446C-A2F8-D5373F23D4A7}" destId="{6E6C86FD-E91B-4363-9294-F7095686574B}" srcOrd="1" destOrd="0" presId="urn:microsoft.com/office/officeart/2005/8/layout/vProcess5"/>
    <dgm:cxn modelId="{279950F0-0873-4193-8DC1-C18078F37060}" type="presParOf" srcId="{BE2D67B4-D284-446C-A2F8-D5373F23D4A7}" destId="{26B4873F-CA26-4B86-A852-917446620D2F}" srcOrd="2" destOrd="0" presId="urn:microsoft.com/office/officeart/2005/8/layout/vProcess5"/>
    <dgm:cxn modelId="{7C964A90-6753-43C1-9C4B-DF4244653E63}" type="presParOf" srcId="{BE2D67B4-D284-446C-A2F8-D5373F23D4A7}" destId="{F1E805B9-7701-4AD9-A098-DEF72C092485}" srcOrd="3" destOrd="0" presId="urn:microsoft.com/office/officeart/2005/8/layout/vProcess5"/>
    <dgm:cxn modelId="{089C7F76-22F5-432E-AB2E-E58CA7407EA5}" type="presParOf" srcId="{BE2D67B4-D284-446C-A2F8-D5373F23D4A7}" destId="{72051C7D-F0CD-435F-A1ED-78AF04BEA024}" srcOrd="4" destOrd="0" presId="urn:microsoft.com/office/officeart/2005/8/layout/vProcess5"/>
    <dgm:cxn modelId="{CBD69923-F438-4675-A507-39E04C876AD6}" type="presParOf" srcId="{BE2D67B4-D284-446C-A2F8-D5373F23D4A7}" destId="{C0A0CA70-42A7-48E1-806D-7083A57AC46B}" srcOrd="5" destOrd="0" presId="urn:microsoft.com/office/officeart/2005/8/layout/vProcess5"/>
    <dgm:cxn modelId="{1A334051-11A3-47D2-96C9-5F3A7114D4F2}" type="presParOf" srcId="{BE2D67B4-D284-446C-A2F8-D5373F23D4A7}" destId="{CAD28688-B418-4950-8D47-1BE1B0DB1BAA}" srcOrd="6" destOrd="0" presId="urn:microsoft.com/office/officeart/2005/8/layout/vProcess5"/>
    <dgm:cxn modelId="{B60331B4-BF1D-4EC8-B28B-894C8539B335}" type="presParOf" srcId="{BE2D67B4-D284-446C-A2F8-D5373F23D4A7}" destId="{0F5B006F-2F2F-4FEC-AF9D-E4BD73C8F301}" srcOrd="7" destOrd="0" presId="urn:microsoft.com/office/officeart/2005/8/layout/vProcess5"/>
    <dgm:cxn modelId="{1CB74F7A-159C-4F0A-B4C8-B9D730C7F753}" type="presParOf" srcId="{BE2D67B4-D284-446C-A2F8-D5373F23D4A7}" destId="{BA025C01-C64C-437A-9D5F-78FD5F2AB5D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E48844-406F-475A-B594-E65DE1EF001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4CBC2A5-D5D7-4F7E-99C3-AD60F593FC66}">
      <dgm:prSet/>
      <dgm:spPr/>
      <dgm:t>
        <a:bodyPr/>
        <a:lstStyle/>
        <a:p>
          <a:r>
            <a:rPr lang="en-US" dirty="0"/>
            <a:t>Individually direct the operations of the School</a:t>
          </a:r>
        </a:p>
      </dgm:t>
    </dgm:pt>
    <dgm:pt modelId="{CDC8BDD4-2BCD-43B5-AB00-2BC500119FE8}" type="parTrans" cxnId="{98792066-D04D-421A-9BFD-1DA7EAECDB46}">
      <dgm:prSet/>
      <dgm:spPr/>
      <dgm:t>
        <a:bodyPr/>
        <a:lstStyle/>
        <a:p>
          <a:endParaRPr lang="en-US"/>
        </a:p>
      </dgm:t>
    </dgm:pt>
    <dgm:pt modelId="{5ED2C2C3-517D-46DD-B301-4F4EB23D092E}" type="sibTrans" cxnId="{98792066-D04D-421A-9BFD-1DA7EAECDB46}">
      <dgm:prSet/>
      <dgm:spPr/>
      <dgm:t>
        <a:bodyPr/>
        <a:lstStyle/>
        <a:p>
          <a:endParaRPr lang="en-US"/>
        </a:p>
      </dgm:t>
    </dgm:pt>
    <dgm:pt modelId="{A5960E5F-0AE3-4CA9-A0CB-F15A367C5CC9}">
      <dgm:prSet/>
      <dgm:spPr/>
      <dgm:t>
        <a:bodyPr/>
        <a:lstStyle/>
        <a:p>
          <a:r>
            <a:rPr lang="en-US" dirty="0"/>
            <a:t>Only have power to act when the Board is in Session</a:t>
          </a:r>
        </a:p>
      </dgm:t>
    </dgm:pt>
    <dgm:pt modelId="{6C3B17F6-958E-4D91-A8CB-A4BFB294F9CC}" type="parTrans" cxnId="{5179176C-F7C4-4DC7-89CA-8104BE0D7875}">
      <dgm:prSet/>
      <dgm:spPr/>
      <dgm:t>
        <a:bodyPr/>
        <a:lstStyle/>
        <a:p>
          <a:endParaRPr lang="en-US"/>
        </a:p>
      </dgm:t>
    </dgm:pt>
    <dgm:pt modelId="{48DEB4C7-575F-40B5-AAC9-1E9B41CD4010}" type="sibTrans" cxnId="{5179176C-F7C4-4DC7-89CA-8104BE0D7875}">
      <dgm:prSet/>
      <dgm:spPr/>
      <dgm:t>
        <a:bodyPr/>
        <a:lstStyle/>
        <a:p>
          <a:endParaRPr lang="en-US"/>
        </a:p>
      </dgm:t>
    </dgm:pt>
    <dgm:pt modelId="{CD28B242-F444-480E-91B5-2D909055E639}">
      <dgm:prSet/>
      <dgm:spPr/>
      <dgm:t>
        <a:bodyPr/>
        <a:lstStyle/>
        <a:p>
          <a:r>
            <a:rPr lang="en-US" dirty="0"/>
            <a:t>Hear grievances outside of Board meetings – refer staff to the Personnel grievance process and parents or students to the School Administrator to go through the grievance processes.</a:t>
          </a:r>
        </a:p>
      </dgm:t>
    </dgm:pt>
    <dgm:pt modelId="{219886A6-B72D-49A3-873F-7BC02D42E462}" type="parTrans" cxnId="{71ED5B21-FC5B-45E7-B6A3-59EF6409A1C4}">
      <dgm:prSet/>
      <dgm:spPr/>
      <dgm:t>
        <a:bodyPr/>
        <a:lstStyle/>
        <a:p>
          <a:endParaRPr lang="en-US"/>
        </a:p>
      </dgm:t>
    </dgm:pt>
    <dgm:pt modelId="{0BFC6DE8-AF81-4D3E-B064-8B6DE2345A36}" type="sibTrans" cxnId="{71ED5B21-FC5B-45E7-B6A3-59EF6409A1C4}">
      <dgm:prSet/>
      <dgm:spPr/>
      <dgm:t>
        <a:bodyPr/>
        <a:lstStyle/>
        <a:p>
          <a:endParaRPr lang="en-US"/>
        </a:p>
      </dgm:t>
    </dgm:pt>
    <dgm:pt modelId="{A7CDB2BD-99B3-4841-BAB9-0AD8312A1332}">
      <dgm:prSet/>
      <dgm:spPr/>
      <dgm:t>
        <a:bodyPr/>
        <a:lstStyle/>
        <a:p>
          <a:r>
            <a:rPr lang="en-US" dirty="0"/>
            <a:t>No authority to speak for the School or the Board unless delegated by motion or resolution of the Board.</a:t>
          </a:r>
        </a:p>
      </dgm:t>
    </dgm:pt>
    <dgm:pt modelId="{7DCBA5D4-3CC9-442F-B4D5-0E62F8410258}" type="parTrans" cxnId="{E98C5ECF-FA92-4B05-BED9-952576BE643D}">
      <dgm:prSet/>
      <dgm:spPr/>
      <dgm:t>
        <a:bodyPr/>
        <a:lstStyle/>
        <a:p>
          <a:endParaRPr lang="en-US"/>
        </a:p>
      </dgm:t>
    </dgm:pt>
    <dgm:pt modelId="{89EB6101-6263-408D-8311-6F2D344B7647}" type="sibTrans" cxnId="{E98C5ECF-FA92-4B05-BED9-952576BE643D}">
      <dgm:prSet/>
      <dgm:spPr/>
      <dgm:t>
        <a:bodyPr/>
        <a:lstStyle/>
        <a:p>
          <a:endParaRPr lang="en-US"/>
        </a:p>
      </dgm:t>
    </dgm:pt>
    <dgm:pt modelId="{3FB3B408-8044-47DF-B104-8222D5571482}">
      <dgm:prSet/>
      <dgm:spPr/>
      <dgm:t>
        <a:bodyPr/>
        <a:lstStyle/>
        <a:p>
          <a:r>
            <a:rPr lang="en-US" dirty="0"/>
            <a:t>Make out of meetings commitments to anyone. </a:t>
          </a:r>
        </a:p>
      </dgm:t>
    </dgm:pt>
    <dgm:pt modelId="{2E146725-D7ED-4BFD-8A95-5333B868F545}" type="parTrans" cxnId="{BEC0E447-E6A6-411B-AC48-85D5D3BB115D}">
      <dgm:prSet/>
      <dgm:spPr/>
      <dgm:t>
        <a:bodyPr/>
        <a:lstStyle/>
        <a:p>
          <a:endParaRPr lang="en-US"/>
        </a:p>
      </dgm:t>
    </dgm:pt>
    <dgm:pt modelId="{57E2CDDB-E1DA-431A-877C-7A590772F8E6}" type="sibTrans" cxnId="{BEC0E447-E6A6-411B-AC48-85D5D3BB115D}">
      <dgm:prSet/>
      <dgm:spPr/>
      <dgm:t>
        <a:bodyPr/>
        <a:lstStyle/>
        <a:p>
          <a:endParaRPr lang="en-US"/>
        </a:p>
      </dgm:t>
    </dgm:pt>
    <dgm:pt modelId="{4F0AE6C3-388D-4D61-943D-5343CB917FB0}">
      <dgm:prSet/>
      <dgm:spPr/>
      <dgm:t>
        <a:bodyPr/>
        <a:lstStyle/>
        <a:p>
          <a:r>
            <a:rPr lang="en-US" dirty="0"/>
            <a:t>The Board is not bound by any statement made by board member or staff unless the Board directed the action to be taken by policy or by motion or resolution.</a:t>
          </a:r>
        </a:p>
      </dgm:t>
    </dgm:pt>
    <dgm:pt modelId="{78EC8558-893D-46C1-BBB8-DC31FEE435E1}" type="parTrans" cxnId="{A3F909F4-9CD5-473C-9297-ED92416DB0E2}">
      <dgm:prSet/>
      <dgm:spPr/>
      <dgm:t>
        <a:bodyPr/>
        <a:lstStyle/>
        <a:p>
          <a:endParaRPr lang="en-US"/>
        </a:p>
      </dgm:t>
    </dgm:pt>
    <dgm:pt modelId="{071878A6-F699-4C5C-B250-1CB20094B4CC}" type="sibTrans" cxnId="{A3F909F4-9CD5-473C-9297-ED92416DB0E2}">
      <dgm:prSet/>
      <dgm:spPr/>
      <dgm:t>
        <a:bodyPr/>
        <a:lstStyle/>
        <a:p>
          <a:endParaRPr lang="en-US"/>
        </a:p>
      </dgm:t>
    </dgm:pt>
    <dgm:pt modelId="{9F97E2E7-F878-4AC6-BFC1-CB1304300BD4}" type="pres">
      <dgm:prSet presAssocID="{B9E48844-406F-475A-B594-E65DE1EF0015}" presName="diagram" presStyleCnt="0">
        <dgm:presLayoutVars>
          <dgm:dir/>
          <dgm:resizeHandles val="exact"/>
        </dgm:presLayoutVars>
      </dgm:prSet>
      <dgm:spPr/>
    </dgm:pt>
    <dgm:pt modelId="{E441A31A-6C90-40A7-B162-63A887B808CA}" type="pres">
      <dgm:prSet presAssocID="{74CBC2A5-D5D7-4F7E-99C3-AD60F593FC66}" presName="node" presStyleLbl="node1" presStyleIdx="0" presStyleCnt="6">
        <dgm:presLayoutVars>
          <dgm:bulletEnabled val="1"/>
        </dgm:presLayoutVars>
      </dgm:prSet>
      <dgm:spPr/>
    </dgm:pt>
    <dgm:pt modelId="{DD99D794-71EA-4416-A068-87B2BAAECAED}" type="pres">
      <dgm:prSet presAssocID="{5ED2C2C3-517D-46DD-B301-4F4EB23D092E}" presName="sibTrans" presStyleCnt="0"/>
      <dgm:spPr/>
    </dgm:pt>
    <dgm:pt modelId="{AD563CA5-235A-484C-BBFB-088112C8E92A}" type="pres">
      <dgm:prSet presAssocID="{A5960E5F-0AE3-4CA9-A0CB-F15A367C5CC9}" presName="node" presStyleLbl="node1" presStyleIdx="1" presStyleCnt="6">
        <dgm:presLayoutVars>
          <dgm:bulletEnabled val="1"/>
        </dgm:presLayoutVars>
      </dgm:prSet>
      <dgm:spPr/>
    </dgm:pt>
    <dgm:pt modelId="{83F45395-0137-469C-8FD7-1D3E8A1E5FE4}" type="pres">
      <dgm:prSet presAssocID="{48DEB4C7-575F-40B5-AAC9-1E9B41CD4010}" presName="sibTrans" presStyleCnt="0"/>
      <dgm:spPr/>
    </dgm:pt>
    <dgm:pt modelId="{21F8BD92-99EA-442D-8699-FC2ECAC53E7B}" type="pres">
      <dgm:prSet presAssocID="{CD28B242-F444-480E-91B5-2D909055E639}" presName="node" presStyleLbl="node1" presStyleIdx="2" presStyleCnt="6">
        <dgm:presLayoutVars>
          <dgm:bulletEnabled val="1"/>
        </dgm:presLayoutVars>
      </dgm:prSet>
      <dgm:spPr/>
    </dgm:pt>
    <dgm:pt modelId="{52722D01-4DDD-4C57-9AA3-B60109058419}" type="pres">
      <dgm:prSet presAssocID="{0BFC6DE8-AF81-4D3E-B064-8B6DE2345A36}" presName="sibTrans" presStyleCnt="0"/>
      <dgm:spPr/>
    </dgm:pt>
    <dgm:pt modelId="{B50421A0-C59F-487E-B5BD-B26BB2B597F6}" type="pres">
      <dgm:prSet presAssocID="{A7CDB2BD-99B3-4841-BAB9-0AD8312A1332}" presName="node" presStyleLbl="node1" presStyleIdx="3" presStyleCnt="6">
        <dgm:presLayoutVars>
          <dgm:bulletEnabled val="1"/>
        </dgm:presLayoutVars>
      </dgm:prSet>
      <dgm:spPr/>
    </dgm:pt>
    <dgm:pt modelId="{3C853771-E533-4FD6-A88A-83799069FDF6}" type="pres">
      <dgm:prSet presAssocID="{89EB6101-6263-408D-8311-6F2D344B7647}" presName="sibTrans" presStyleCnt="0"/>
      <dgm:spPr/>
    </dgm:pt>
    <dgm:pt modelId="{9A94B2A2-5C9E-4AAF-BFD9-0101DBD1ABE9}" type="pres">
      <dgm:prSet presAssocID="{3FB3B408-8044-47DF-B104-8222D5571482}" presName="node" presStyleLbl="node1" presStyleIdx="4" presStyleCnt="6">
        <dgm:presLayoutVars>
          <dgm:bulletEnabled val="1"/>
        </dgm:presLayoutVars>
      </dgm:prSet>
      <dgm:spPr/>
    </dgm:pt>
    <dgm:pt modelId="{22267910-89CC-42C0-9CD1-22D011774C3A}" type="pres">
      <dgm:prSet presAssocID="{57E2CDDB-E1DA-431A-877C-7A590772F8E6}" presName="sibTrans" presStyleCnt="0"/>
      <dgm:spPr/>
    </dgm:pt>
    <dgm:pt modelId="{8634AAD7-0984-4ED2-9E63-165F367DEC79}" type="pres">
      <dgm:prSet presAssocID="{4F0AE6C3-388D-4D61-943D-5343CB917FB0}" presName="node" presStyleLbl="node1" presStyleIdx="5" presStyleCnt="6">
        <dgm:presLayoutVars>
          <dgm:bulletEnabled val="1"/>
        </dgm:presLayoutVars>
      </dgm:prSet>
      <dgm:spPr/>
    </dgm:pt>
  </dgm:ptLst>
  <dgm:cxnLst>
    <dgm:cxn modelId="{A5CE7E01-FE94-403E-A4AD-7A4FD3531202}" type="presOf" srcId="{CD28B242-F444-480E-91B5-2D909055E639}" destId="{21F8BD92-99EA-442D-8699-FC2ECAC53E7B}" srcOrd="0" destOrd="0" presId="urn:microsoft.com/office/officeart/2005/8/layout/default"/>
    <dgm:cxn modelId="{71ED5B21-FC5B-45E7-B6A3-59EF6409A1C4}" srcId="{B9E48844-406F-475A-B594-E65DE1EF0015}" destId="{CD28B242-F444-480E-91B5-2D909055E639}" srcOrd="2" destOrd="0" parTransId="{219886A6-B72D-49A3-873F-7BC02D42E462}" sibTransId="{0BFC6DE8-AF81-4D3E-B064-8B6DE2345A36}"/>
    <dgm:cxn modelId="{98792066-D04D-421A-9BFD-1DA7EAECDB46}" srcId="{B9E48844-406F-475A-B594-E65DE1EF0015}" destId="{74CBC2A5-D5D7-4F7E-99C3-AD60F593FC66}" srcOrd="0" destOrd="0" parTransId="{CDC8BDD4-2BCD-43B5-AB00-2BC500119FE8}" sibTransId="{5ED2C2C3-517D-46DD-B301-4F4EB23D092E}"/>
    <dgm:cxn modelId="{BEC0E447-E6A6-411B-AC48-85D5D3BB115D}" srcId="{B9E48844-406F-475A-B594-E65DE1EF0015}" destId="{3FB3B408-8044-47DF-B104-8222D5571482}" srcOrd="4" destOrd="0" parTransId="{2E146725-D7ED-4BFD-8A95-5333B868F545}" sibTransId="{57E2CDDB-E1DA-431A-877C-7A590772F8E6}"/>
    <dgm:cxn modelId="{5179176C-F7C4-4DC7-89CA-8104BE0D7875}" srcId="{B9E48844-406F-475A-B594-E65DE1EF0015}" destId="{A5960E5F-0AE3-4CA9-A0CB-F15A367C5CC9}" srcOrd="1" destOrd="0" parTransId="{6C3B17F6-958E-4D91-A8CB-A4BFB294F9CC}" sibTransId="{48DEB4C7-575F-40B5-AAC9-1E9B41CD4010}"/>
    <dgm:cxn modelId="{0E7C1953-958A-41BF-9915-15A2558AE193}" type="presOf" srcId="{74CBC2A5-D5D7-4F7E-99C3-AD60F593FC66}" destId="{E441A31A-6C90-40A7-B162-63A887B808CA}" srcOrd="0" destOrd="0" presId="urn:microsoft.com/office/officeart/2005/8/layout/default"/>
    <dgm:cxn modelId="{09D2537C-E109-482B-A695-372151FC37C4}" type="presOf" srcId="{A5960E5F-0AE3-4CA9-A0CB-F15A367C5CC9}" destId="{AD563CA5-235A-484C-BBFB-088112C8E92A}" srcOrd="0" destOrd="0" presId="urn:microsoft.com/office/officeart/2005/8/layout/default"/>
    <dgm:cxn modelId="{D4DEE9A5-BAA4-4829-819E-50BD61AF7B13}" type="presOf" srcId="{B9E48844-406F-475A-B594-E65DE1EF0015}" destId="{9F97E2E7-F878-4AC6-BFC1-CB1304300BD4}" srcOrd="0" destOrd="0" presId="urn:microsoft.com/office/officeart/2005/8/layout/default"/>
    <dgm:cxn modelId="{E6D4CAB6-B1E9-4A22-AB30-38C094D5FFB4}" type="presOf" srcId="{4F0AE6C3-388D-4D61-943D-5343CB917FB0}" destId="{8634AAD7-0984-4ED2-9E63-165F367DEC79}" srcOrd="0" destOrd="0" presId="urn:microsoft.com/office/officeart/2005/8/layout/default"/>
    <dgm:cxn modelId="{A00EA4C9-6DA8-4E82-BFD6-15CFEB40A806}" type="presOf" srcId="{A7CDB2BD-99B3-4841-BAB9-0AD8312A1332}" destId="{B50421A0-C59F-487E-B5BD-B26BB2B597F6}" srcOrd="0" destOrd="0" presId="urn:microsoft.com/office/officeart/2005/8/layout/default"/>
    <dgm:cxn modelId="{E98C5ECF-FA92-4B05-BED9-952576BE643D}" srcId="{B9E48844-406F-475A-B594-E65DE1EF0015}" destId="{A7CDB2BD-99B3-4841-BAB9-0AD8312A1332}" srcOrd="3" destOrd="0" parTransId="{7DCBA5D4-3CC9-442F-B4D5-0E62F8410258}" sibTransId="{89EB6101-6263-408D-8311-6F2D344B7647}"/>
    <dgm:cxn modelId="{B10F80E1-16A5-47CD-B4C0-B3CAC94A43E4}" type="presOf" srcId="{3FB3B408-8044-47DF-B104-8222D5571482}" destId="{9A94B2A2-5C9E-4AAF-BFD9-0101DBD1ABE9}" srcOrd="0" destOrd="0" presId="urn:microsoft.com/office/officeart/2005/8/layout/default"/>
    <dgm:cxn modelId="{A3F909F4-9CD5-473C-9297-ED92416DB0E2}" srcId="{B9E48844-406F-475A-B594-E65DE1EF0015}" destId="{4F0AE6C3-388D-4D61-943D-5343CB917FB0}" srcOrd="5" destOrd="0" parTransId="{78EC8558-893D-46C1-BBB8-DC31FEE435E1}" sibTransId="{071878A6-F699-4C5C-B250-1CB20094B4CC}"/>
    <dgm:cxn modelId="{D04CC15A-E247-4128-8741-43F66DAC04A6}" type="presParOf" srcId="{9F97E2E7-F878-4AC6-BFC1-CB1304300BD4}" destId="{E441A31A-6C90-40A7-B162-63A887B808CA}" srcOrd="0" destOrd="0" presId="urn:microsoft.com/office/officeart/2005/8/layout/default"/>
    <dgm:cxn modelId="{198CBBC3-DACB-4871-9C5A-ED54A85FBD88}" type="presParOf" srcId="{9F97E2E7-F878-4AC6-BFC1-CB1304300BD4}" destId="{DD99D794-71EA-4416-A068-87B2BAAECAED}" srcOrd="1" destOrd="0" presId="urn:microsoft.com/office/officeart/2005/8/layout/default"/>
    <dgm:cxn modelId="{EEC8FC81-B34A-4951-82D3-D9BF38B3D01B}" type="presParOf" srcId="{9F97E2E7-F878-4AC6-BFC1-CB1304300BD4}" destId="{AD563CA5-235A-484C-BBFB-088112C8E92A}" srcOrd="2" destOrd="0" presId="urn:microsoft.com/office/officeart/2005/8/layout/default"/>
    <dgm:cxn modelId="{9B0FC63F-759A-4E1F-94DC-BDF561B0E836}" type="presParOf" srcId="{9F97E2E7-F878-4AC6-BFC1-CB1304300BD4}" destId="{83F45395-0137-469C-8FD7-1D3E8A1E5FE4}" srcOrd="3" destOrd="0" presId="urn:microsoft.com/office/officeart/2005/8/layout/default"/>
    <dgm:cxn modelId="{73F96DF5-07D0-4E81-B3D7-0FF55459FD41}" type="presParOf" srcId="{9F97E2E7-F878-4AC6-BFC1-CB1304300BD4}" destId="{21F8BD92-99EA-442D-8699-FC2ECAC53E7B}" srcOrd="4" destOrd="0" presId="urn:microsoft.com/office/officeart/2005/8/layout/default"/>
    <dgm:cxn modelId="{5438EB64-BF8C-4F17-BACA-02EDAD866162}" type="presParOf" srcId="{9F97E2E7-F878-4AC6-BFC1-CB1304300BD4}" destId="{52722D01-4DDD-4C57-9AA3-B60109058419}" srcOrd="5" destOrd="0" presId="urn:microsoft.com/office/officeart/2005/8/layout/default"/>
    <dgm:cxn modelId="{BDC81284-9BDB-46C3-A27D-DB87210ADE0C}" type="presParOf" srcId="{9F97E2E7-F878-4AC6-BFC1-CB1304300BD4}" destId="{B50421A0-C59F-487E-B5BD-B26BB2B597F6}" srcOrd="6" destOrd="0" presId="urn:microsoft.com/office/officeart/2005/8/layout/default"/>
    <dgm:cxn modelId="{3DE679A8-AA5C-4D25-99F3-3A0D4D50F6B1}" type="presParOf" srcId="{9F97E2E7-F878-4AC6-BFC1-CB1304300BD4}" destId="{3C853771-E533-4FD6-A88A-83799069FDF6}" srcOrd="7" destOrd="0" presId="urn:microsoft.com/office/officeart/2005/8/layout/default"/>
    <dgm:cxn modelId="{B007D9D9-3F74-4CF9-B049-2423B889BB9A}" type="presParOf" srcId="{9F97E2E7-F878-4AC6-BFC1-CB1304300BD4}" destId="{9A94B2A2-5C9E-4AAF-BFD9-0101DBD1ABE9}" srcOrd="8" destOrd="0" presId="urn:microsoft.com/office/officeart/2005/8/layout/default"/>
    <dgm:cxn modelId="{2BEE90F6-980D-48FA-A266-28A08079B237}" type="presParOf" srcId="{9F97E2E7-F878-4AC6-BFC1-CB1304300BD4}" destId="{22267910-89CC-42C0-9CD1-22D011774C3A}" srcOrd="9" destOrd="0" presId="urn:microsoft.com/office/officeart/2005/8/layout/default"/>
    <dgm:cxn modelId="{919A1B47-2A01-475F-89C4-0BA752703642}" type="presParOf" srcId="{9F97E2E7-F878-4AC6-BFC1-CB1304300BD4}" destId="{8634AAD7-0984-4ED2-9E63-165F367DEC7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41796C-F519-4285-A961-351C76E00AC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312B927-25A0-4E66-8ECD-40EF44BEC6B4}">
      <dgm:prSet/>
      <dgm:spPr/>
      <dgm:t>
        <a:bodyPr/>
        <a:lstStyle/>
        <a:p>
          <a:r>
            <a:rPr lang="en-US"/>
            <a:t>Purposes are to establish standards for school board (and employees) to conduct their personal affairs as their conduct relates to school business. </a:t>
          </a:r>
        </a:p>
      </dgm:t>
    </dgm:pt>
    <dgm:pt modelId="{E6FDC9E9-61B2-429B-9D37-6FB0EE271FFD}" type="parTrans" cxnId="{F90FC2B8-A66D-4AB4-9683-77136318E2AC}">
      <dgm:prSet/>
      <dgm:spPr/>
      <dgm:t>
        <a:bodyPr/>
        <a:lstStyle/>
        <a:p>
          <a:endParaRPr lang="en-US"/>
        </a:p>
      </dgm:t>
    </dgm:pt>
    <dgm:pt modelId="{256B0A3F-D288-41F1-AA77-5DD256D27BD2}" type="sibTrans" cxnId="{F90FC2B8-A66D-4AB4-9683-77136318E2AC}">
      <dgm:prSet/>
      <dgm:spPr/>
      <dgm:t>
        <a:bodyPr/>
        <a:lstStyle/>
        <a:p>
          <a:endParaRPr lang="en-US"/>
        </a:p>
      </dgm:t>
    </dgm:pt>
    <dgm:pt modelId="{1A0FD5B9-F975-4144-81A2-48C4A2530A44}">
      <dgm:prSet/>
      <dgm:spPr/>
      <dgm:t>
        <a:bodyPr/>
        <a:lstStyle/>
        <a:p>
          <a:r>
            <a:rPr lang="en-US"/>
            <a:t>Require you to exercise good judgment and the highest ethical standards. </a:t>
          </a:r>
        </a:p>
      </dgm:t>
    </dgm:pt>
    <dgm:pt modelId="{D2D61373-F32D-484B-BA0B-F8F05729F461}" type="parTrans" cxnId="{76924FBA-EA64-4BA3-A2A7-5D8627EBA05E}">
      <dgm:prSet/>
      <dgm:spPr/>
      <dgm:t>
        <a:bodyPr/>
        <a:lstStyle/>
        <a:p>
          <a:endParaRPr lang="en-US"/>
        </a:p>
      </dgm:t>
    </dgm:pt>
    <dgm:pt modelId="{06DAFB6B-7F51-4DF3-B662-D6FA5E75A250}" type="sibTrans" cxnId="{76924FBA-EA64-4BA3-A2A7-5D8627EBA05E}">
      <dgm:prSet/>
      <dgm:spPr/>
      <dgm:t>
        <a:bodyPr/>
        <a:lstStyle/>
        <a:p>
          <a:endParaRPr lang="en-US"/>
        </a:p>
      </dgm:t>
    </dgm:pt>
    <dgm:pt modelId="{462A861D-BE36-43FF-A294-2BAA53584F18}">
      <dgm:prSet/>
      <dgm:spPr/>
      <dgm:t>
        <a:bodyPr/>
        <a:lstStyle/>
        <a:p>
          <a:r>
            <a:rPr lang="en-US" dirty="0"/>
            <a:t>If your personal goals conflict with the goals of the school – you must choose the schools goals over your own – what is meant by this is that you cannot ethically participate in the decision-making process or the vote.  </a:t>
          </a:r>
        </a:p>
      </dgm:t>
    </dgm:pt>
    <dgm:pt modelId="{AA2E467E-983C-4F2B-B212-7D2659804F19}" type="parTrans" cxnId="{0637503A-DB76-4EAA-93C9-BFC5E1D4E19C}">
      <dgm:prSet/>
      <dgm:spPr/>
      <dgm:t>
        <a:bodyPr/>
        <a:lstStyle/>
        <a:p>
          <a:endParaRPr lang="en-US"/>
        </a:p>
      </dgm:t>
    </dgm:pt>
    <dgm:pt modelId="{8A15C9BE-2F8E-4026-86C1-EB131EB9CBBA}" type="sibTrans" cxnId="{0637503A-DB76-4EAA-93C9-BFC5E1D4E19C}">
      <dgm:prSet/>
      <dgm:spPr/>
      <dgm:t>
        <a:bodyPr/>
        <a:lstStyle/>
        <a:p>
          <a:endParaRPr lang="en-US"/>
        </a:p>
      </dgm:t>
    </dgm:pt>
    <dgm:pt modelId="{E4B96F0C-7365-425D-8685-1F9551CD47B0}" type="pres">
      <dgm:prSet presAssocID="{1941796C-F519-4285-A961-351C76E00ACB}" presName="root" presStyleCnt="0">
        <dgm:presLayoutVars>
          <dgm:dir/>
          <dgm:resizeHandles val="exact"/>
        </dgm:presLayoutVars>
      </dgm:prSet>
      <dgm:spPr/>
    </dgm:pt>
    <dgm:pt modelId="{2BA667C7-6D81-4C5C-9FC5-AB846836EF24}" type="pres">
      <dgm:prSet presAssocID="{F312B927-25A0-4E66-8ECD-40EF44BEC6B4}" presName="compNode" presStyleCnt="0"/>
      <dgm:spPr/>
    </dgm:pt>
    <dgm:pt modelId="{B728E31C-D359-4344-881E-4579D1E583BE}" type="pres">
      <dgm:prSet presAssocID="{F312B927-25A0-4E66-8ECD-40EF44BEC6B4}" presName="bgRect" presStyleLbl="bgShp" presStyleIdx="0" presStyleCnt="3"/>
      <dgm:spPr/>
    </dgm:pt>
    <dgm:pt modelId="{D0CDA557-5C35-40A3-82C4-2DBC2BDFF44C}" type="pres">
      <dgm:prSet presAssocID="{F312B927-25A0-4E66-8ECD-40EF44BEC6B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AE951AAF-A710-4F1F-875C-E20FEAB19EEF}" type="pres">
      <dgm:prSet presAssocID="{F312B927-25A0-4E66-8ECD-40EF44BEC6B4}" presName="spaceRect" presStyleCnt="0"/>
      <dgm:spPr/>
    </dgm:pt>
    <dgm:pt modelId="{B8228C5B-BFEF-455E-BF53-A5CAB1FCFDF1}" type="pres">
      <dgm:prSet presAssocID="{F312B927-25A0-4E66-8ECD-40EF44BEC6B4}" presName="parTx" presStyleLbl="revTx" presStyleIdx="0" presStyleCnt="3">
        <dgm:presLayoutVars>
          <dgm:chMax val="0"/>
          <dgm:chPref val="0"/>
        </dgm:presLayoutVars>
      </dgm:prSet>
      <dgm:spPr/>
    </dgm:pt>
    <dgm:pt modelId="{EB8C1698-7B17-4D7A-BBA9-C1E1E956A8AD}" type="pres">
      <dgm:prSet presAssocID="{256B0A3F-D288-41F1-AA77-5DD256D27BD2}" presName="sibTrans" presStyleCnt="0"/>
      <dgm:spPr/>
    </dgm:pt>
    <dgm:pt modelId="{4A05F8EF-5FA2-446D-9F10-4F258C32A7C3}" type="pres">
      <dgm:prSet presAssocID="{1A0FD5B9-F975-4144-81A2-48C4A2530A44}" presName="compNode" presStyleCnt="0"/>
      <dgm:spPr/>
    </dgm:pt>
    <dgm:pt modelId="{E3B878FA-F5DA-4740-82E0-574CB5DC240B}" type="pres">
      <dgm:prSet presAssocID="{1A0FD5B9-F975-4144-81A2-48C4A2530A44}" presName="bgRect" presStyleLbl="bgShp" presStyleIdx="1" presStyleCnt="3"/>
      <dgm:spPr/>
    </dgm:pt>
    <dgm:pt modelId="{98888EA9-4FE5-42DA-BBF4-70ADE3CB623B}" type="pres">
      <dgm:prSet presAssocID="{1A0FD5B9-F975-4144-81A2-48C4A2530A4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921F5848-4294-49F4-9D1E-045FBC862852}" type="pres">
      <dgm:prSet presAssocID="{1A0FD5B9-F975-4144-81A2-48C4A2530A44}" presName="spaceRect" presStyleCnt="0"/>
      <dgm:spPr/>
    </dgm:pt>
    <dgm:pt modelId="{BB60CE9B-E64F-4DFF-A384-9E4B51DCBCC0}" type="pres">
      <dgm:prSet presAssocID="{1A0FD5B9-F975-4144-81A2-48C4A2530A44}" presName="parTx" presStyleLbl="revTx" presStyleIdx="1" presStyleCnt="3">
        <dgm:presLayoutVars>
          <dgm:chMax val="0"/>
          <dgm:chPref val="0"/>
        </dgm:presLayoutVars>
      </dgm:prSet>
      <dgm:spPr/>
    </dgm:pt>
    <dgm:pt modelId="{43502F0E-6AEE-4BAB-B5DD-B886538815CA}" type="pres">
      <dgm:prSet presAssocID="{06DAFB6B-7F51-4DF3-B662-D6FA5E75A250}" presName="sibTrans" presStyleCnt="0"/>
      <dgm:spPr/>
    </dgm:pt>
    <dgm:pt modelId="{91E758F7-DF29-4E24-82C8-E8CF5CB62F75}" type="pres">
      <dgm:prSet presAssocID="{462A861D-BE36-43FF-A294-2BAA53584F18}" presName="compNode" presStyleCnt="0"/>
      <dgm:spPr/>
    </dgm:pt>
    <dgm:pt modelId="{9B0B5182-02B5-416A-8629-25F667698801}" type="pres">
      <dgm:prSet presAssocID="{462A861D-BE36-43FF-A294-2BAA53584F18}" presName="bgRect" presStyleLbl="bgShp" presStyleIdx="2" presStyleCnt="3"/>
      <dgm:spPr/>
    </dgm:pt>
    <dgm:pt modelId="{AB47E372-0FFA-4AD6-B0EE-5A314328AD38}" type="pres">
      <dgm:prSet presAssocID="{462A861D-BE36-43FF-A294-2BAA53584F1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098253D5-C347-4E16-A9DB-BFA5DE296574}" type="pres">
      <dgm:prSet presAssocID="{462A861D-BE36-43FF-A294-2BAA53584F18}" presName="spaceRect" presStyleCnt="0"/>
      <dgm:spPr/>
    </dgm:pt>
    <dgm:pt modelId="{C084BD95-F251-4AD5-B4FB-D420F24EE0A9}" type="pres">
      <dgm:prSet presAssocID="{462A861D-BE36-43FF-A294-2BAA53584F18}" presName="parTx" presStyleLbl="revTx" presStyleIdx="2" presStyleCnt="3">
        <dgm:presLayoutVars>
          <dgm:chMax val="0"/>
          <dgm:chPref val="0"/>
        </dgm:presLayoutVars>
      </dgm:prSet>
      <dgm:spPr/>
    </dgm:pt>
  </dgm:ptLst>
  <dgm:cxnLst>
    <dgm:cxn modelId="{01D8AB25-3BC3-43A0-932B-FC029C3A775E}" type="presOf" srcId="{1941796C-F519-4285-A961-351C76E00ACB}" destId="{E4B96F0C-7365-425D-8685-1F9551CD47B0}" srcOrd="0" destOrd="0" presId="urn:microsoft.com/office/officeart/2018/2/layout/IconVerticalSolidList"/>
    <dgm:cxn modelId="{0637503A-DB76-4EAA-93C9-BFC5E1D4E19C}" srcId="{1941796C-F519-4285-A961-351C76E00ACB}" destId="{462A861D-BE36-43FF-A294-2BAA53584F18}" srcOrd="2" destOrd="0" parTransId="{AA2E467E-983C-4F2B-B212-7D2659804F19}" sibTransId="{8A15C9BE-2F8E-4026-86C1-EB131EB9CBBA}"/>
    <dgm:cxn modelId="{2777754E-32EA-4110-8547-476846492A36}" type="presOf" srcId="{F312B927-25A0-4E66-8ECD-40EF44BEC6B4}" destId="{B8228C5B-BFEF-455E-BF53-A5CAB1FCFDF1}" srcOrd="0" destOrd="0" presId="urn:microsoft.com/office/officeart/2018/2/layout/IconVerticalSolidList"/>
    <dgm:cxn modelId="{50F71057-EBF6-4978-ADB2-3FD56F690CAC}" type="presOf" srcId="{1A0FD5B9-F975-4144-81A2-48C4A2530A44}" destId="{BB60CE9B-E64F-4DFF-A384-9E4B51DCBCC0}" srcOrd="0" destOrd="0" presId="urn:microsoft.com/office/officeart/2018/2/layout/IconVerticalSolidList"/>
    <dgm:cxn modelId="{181FFD86-43C0-4C6A-93F8-36D3E02C988A}" type="presOf" srcId="{462A861D-BE36-43FF-A294-2BAA53584F18}" destId="{C084BD95-F251-4AD5-B4FB-D420F24EE0A9}" srcOrd="0" destOrd="0" presId="urn:microsoft.com/office/officeart/2018/2/layout/IconVerticalSolidList"/>
    <dgm:cxn modelId="{F90FC2B8-A66D-4AB4-9683-77136318E2AC}" srcId="{1941796C-F519-4285-A961-351C76E00ACB}" destId="{F312B927-25A0-4E66-8ECD-40EF44BEC6B4}" srcOrd="0" destOrd="0" parTransId="{E6FDC9E9-61B2-429B-9D37-6FB0EE271FFD}" sibTransId="{256B0A3F-D288-41F1-AA77-5DD256D27BD2}"/>
    <dgm:cxn modelId="{76924FBA-EA64-4BA3-A2A7-5D8627EBA05E}" srcId="{1941796C-F519-4285-A961-351C76E00ACB}" destId="{1A0FD5B9-F975-4144-81A2-48C4A2530A44}" srcOrd="1" destOrd="0" parTransId="{D2D61373-F32D-484B-BA0B-F8F05729F461}" sibTransId="{06DAFB6B-7F51-4DF3-B662-D6FA5E75A250}"/>
    <dgm:cxn modelId="{EEDDCDEB-AB58-4383-87FB-F4D1AD99C2A1}" type="presParOf" srcId="{E4B96F0C-7365-425D-8685-1F9551CD47B0}" destId="{2BA667C7-6D81-4C5C-9FC5-AB846836EF24}" srcOrd="0" destOrd="0" presId="urn:microsoft.com/office/officeart/2018/2/layout/IconVerticalSolidList"/>
    <dgm:cxn modelId="{88723104-3950-4819-8222-8664340AFCE7}" type="presParOf" srcId="{2BA667C7-6D81-4C5C-9FC5-AB846836EF24}" destId="{B728E31C-D359-4344-881E-4579D1E583BE}" srcOrd="0" destOrd="0" presId="urn:microsoft.com/office/officeart/2018/2/layout/IconVerticalSolidList"/>
    <dgm:cxn modelId="{2DD3BDEA-BED6-44A3-AA48-9AECF6ADEC13}" type="presParOf" srcId="{2BA667C7-6D81-4C5C-9FC5-AB846836EF24}" destId="{D0CDA557-5C35-40A3-82C4-2DBC2BDFF44C}" srcOrd="1" destOrd="0" presId="urn:microsoft.com/office/officeart/2018/2/layout/IconVerticalSolidList"/>
    <dgm:cxn modelId="{9EC4ABF9-0977-465A-BC72-FA13B8B79BA0}" type="presParOf" srcId="{2BA667C7-6D81-4C5C-9FC5-AB846836EF24}" destId="{AE951AAF-A710-4F1F-875C-E20FEAB19EEF}" srcOrd="2" destOrd="0" presId="urn:microsoft.com/office/officeart/2018/2/layout/IconVerticalSolidList"/>
    <dgm:cxn modelId="{BF09CE66-B79E-4DCE-94CD-76BC8F789BA7}" type="presParOf" srcId="{2BA667C7-6D81-4C5C-9FC5-AB846836EF24}" destId="{B8228C5B-BFEF-455E-BF53-A5CAB1FCFDF1}" srcOrd="3" destOrd="0" presId="urn:microsoft.com/office/officeart/2018/2/layout/IconVerticalSolidList"/>
    <dgm:cxn modelId="{DB6E7DF5-D870-4704-B67A-E63A3EAE7411}" type="presParOf" srcId="{E4B96F0C-7365-425D-8685-1F9551CD47B0}" destId="{EB8C1698-7B17-4D7A-BBA9-C1E1E956A8AD}" srcOrd="1" destOrd="0" presId="urn:microsoft.com/office/officeart/2018/2/layout/IconVerticalSolidList"/>
    <dgm:cxn modelId="{9763EB90-80D5-44AE-9B3F-FE2B14D2615D}" type="presParOf" srcId="{E4B96F0C-7365-425D-8685-1F9551CD47B0}" destId="{4A05F8EF-5FA2-446D-9F10-4F258C32A7C3}" srcOrd="2" destOrd="0" presId="urn:microsoft.com/office/officeart/2018/2/layout/IconVerticalSolidList"/>
    <dgm:cxn modelId="{AB340CBE-1860-4A7D-B638-CA06CA2583A2}" type="presParOf" srcId="{4A05F8EF-5FA2-446D-9F10-4F258C32A7C3}" destId="{E3B878FA-F5DA-4740-82E0-574CB5DC240B}" srcOrd="0" destOrd="0" presId="urn:microsoft.com/office/officeart/2018/2/layout/IconVerticalSolidList"/>
    <dgm:cxn modelId="{5C5564A5-1B53-4C27-BC15-843576000414}" type="presParOf" srcId="{4A05F8EF-5FA2-446D-9F10-4F258C32A7C3}" destId="{98888EA9-4FE5-42DA-BBF4-70ADE3CB623B}" srcOrd="1" destOrd="0" presId="urn:microsoft.com/office/officeart/2018/2/layout/IconVerticalSolidList"/>
    <dgm:cxn modelId="{905B9FF7-BFFB-4E3D-BA8C-7FBBBD046B70}" type="presParOf" srcId="{4A05F8EF-5FA2-446D-9F10-4F258C32A7C3}" destId="{921F5848-4294-49F4-9D1E-045FBC862852}" srcOrd="2" destOrd="0" presId="urn:microsoft.com/office/officeart/2018/2/layout/IconVerticalSolidList"/>
    <dgm:cxn modelId="{DDA22590-8B0C-4568-9BCE-635C93B8CD43}" type="presParOf" srcId="{4A05F8EF-5FA2-446D-9F10-4F258C32A7C3}" destId="{BB60CE9B-E64F-4DFF-A384-9E4B51DCBCC0}" srcOrd="3" destOrd="0" presId="urn:microsoft.com/office/officeart/2018/2/layout/IconVerticalSolidList"/>
    <dgm:cxn modelId="{CD739A20-A1DD-4E0B-B2D1-73463CE1B10A}" type="presParOf" srcId="{E4B96F0C-7365-425D-8685-1F9551CD47B0}" destId="{43502F0E-6AEE-4BAB-B5DD-B886538815CA}" srcOrd="3" destOrd="0" presId="urn:microsoft.com/office/officeart/2018/2/layout/IconVerticalSolidList"/>
    <dgm:cxn modelId="{F2DD1A75-FAF5-4F0A-872E-F5ED5FDDA97A}" type="presParOf" srcId="{E4B96F0C-7365-425D-8685-1F9551CD47B0}" destId="{91E758F7-DF29-4E24-82C8-E8CF5CB62F75}" srcOrd="4" destOrd="0" presId="urn:microsoft.com/office/officeart/2018/2/layout/IconVerticalSolidList"/>
    <dgm:cxn modelId="{7C6CA73B-8C3D-4D38-B337-9C2C2665C6B8}" type="presParOf" srcId="{91E758F7-DF29-4E24-82C8-E8CF5CB62F75}" destId="{9B0B5182-02B5-416A-8629-25F667698801}" srcOrd="0" destOrd="0" presId="urn:microsoft.com/office/officeart/2018/2/layout/IconVerticalSolidList"/>
    <dgm:cxn modelId="{D45D71DB-F586-41B7-8C3C-F2DB636F8EDB}" type="presParOf" srcId="{91E758F7-DF29-4E24-82C8-E8CF5CB62F75}" destId="{AB47E372-0FFA-4AD6-B0EE-5A314328AD38}" srcOrd="1" destOrd="0" presId="urn:microsoft.com/office/officeart/2018/2/layout/IconVerticalSolidList"/>
    <dgm:cxn modelId="{AABE3B71-0A32-40EB-92A8-0ACF929DB3B0}" type="presParOf" srcId="{91E758F7-DF29-4E24-82C8-E8CF5CB62F75}" destId="{098253D5-C347-4E16-A9DB-BFA5DE296574}" srcOrd="2" destOrd="0" presId="urn:microsoft.com/office/officeart/2018/2/layout/IconVerticalSolidList"/>
    <dgm:cxn modelId="{9765D998-5060-41D8-96AB-9175BBADA5F9}" type="presParOf" srcId="{91E758F7-DF29-4E24-82C8-E8CF5CB62F75}" destId="{C084BD95-F251-4AD5-B4FB-D420F24EE0A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A53DB5-2CA4-4D8C-9883-9132317C64C3}"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3BB7B920-DB54-45CE-9476-04E1A594429F}">
      <dgm:prSet/>
      <dgm:spPr/>
      <dgm:t>
        <a:bodyPr/>
        <a:lstStyle/>
        <a:p>
          <a:r>
            <a:rPr lang="en-US"/>
            <a:t>Personal Gain</a:t>
          </a:r>
        </a:p>
      </dgm:t>
    </dgm:pt>
    <dgm:pt modelId="{C86B026A-ACB6-436C-97E2-42F4B5436DF3}" type="parTrans" cxnId="{DBD7B8BA-97F8-4714-B295-298A681023F2}">
      <dgm:prSet/>
      <dgm:spPr/>
      <dgm:t>
        <a:bodyPr/>
        <a:lstStyle/>
        <a:p>
          <a:endParaRPr lang="en-US"/>
        </a:p>
      </dgm:t>
    </dgm:pt>
    <dgm:pt modelId="{5AEF6045-9023-42A3-B1C7-19AD7593CFC2}" type="sibTrans" cxnId="{DBD7B8BA-97F8-4714-B295-298A681023F2}">
      <dgm:prSet/>
      <dgm:spPr/>
      <dgm:t>
        <a:bodyPr/>
        <a:lstStyle/>
        <a:p>
          <a:endParaRPr lang="en-US"/>
        </a:p>
      </dgm:t>
    </dgm:pt>
    <dgm:pt modelId="{C11FFA31-1FBF-4394-92D2-27EFE67AD26B}">
      <dgm:prSet/>
      <dgm:spPr/>
      <dgm:t>
        <a:bodyPr/>
        <a:lstStyle/>
        <a:p>
          <a:r>
            <a:rPr lang="en-US"/>
            <a:t>Confidential Information</a:t>
          </a:r>
        </a:p>
      </dgm:t>
    </dgm:pt>
    <dgm:pt modelId="{E3A6EF26-6CC6-49B8-980C-CEC17682AFD8}" type="parTrans" cxnId="{80098214-2022-47D0-84BE-F0F03BCECA05}">
      <dgm:prSet/>
      <dgm:spPr/>
      <dgm:t>
        <a:bodyPr/>
        <a:lstStyle/>
        <a:p>
          <a:endParaRPr lang="en-US"/>
        </a:p>
      </dgm:t>
    </dgm:pt>
    <dgm:pt modelId="{22FCF3BA-74E7-4B92-B2F3-33EA6580F7F5}" type="sibTrans" cxnId="{80098214-2022-47D0-84BE-F0F03BCECA05}">
      <dgm:prSet/>
      <dgm:spPr/>
      <dgm:t>
        <a:bodyPr/>
        <a:lstStyle/>
        <a:p>
          <a:endParaRPr lang="en-US"/>
        </a:p>
      </dgm:t>
    </dgm:pt>
    <dgm:pt modelId="{EBC964D0-9C03-4DE0-BEC3-FC2B28F29822}">
      <dgm:prSet/>
      <dgm:spPr/>
      <dgm:t>
        <a:bodyPr/>
        <a:lstStyle/>
        <a:p>
          <a:r>
            <a:rPr lang="en-US"/>
            <a:t>Transactions </a:t>
          </a:r>
        </a:p>
      </dgm:t>
    </dgm:pt>
    <dgm:pt modelId="{545B0140-C2FE-4E64-9E34-38577D961B44}" type="parTrans" cxnId="{ACF8C261-4463-465B-8F1A-27FD762D4DE5}">
      <dgm:prSet/>
      <dgm:spPr/>
      <dgm:t>
        <a:bodyPr/>
        <a:lstStyle/>
        <a:p>
          <a:endParaRPr lang="en-US"/>
        </a:p>
      </dgm:t>
    </dgm:pt>
    <dgm:pt modelId="{3FDECDAF-1FD4-41EE-913A-4885E91664E0}" type="sibTrans" cxnId="{ACF8C261-4463-465B-8F1A-27FD762D4DE5}">
      <dgm:prSet/>
      <dgm:spPr/>
      <dgm:t>
        <a:bodyPr/>
        <a:lstStyle/>
        <a:p>
          <a:endParaRPr lang="en-US"/>
        </a:p>
      </dgm:t>
    </dgm:pt>
    <dgm:pt modelId="{8E489AA0-E9EE-489B-8C72-F4914CA097C4}">
      <dgm:prSet/>
      <dgm:spPr/>
      <dgm:t>
        <a:bodyPr/>
        <a:lstStyle/>
        <a:p>
          <a:r>
            <a:rPr lang="en-US"/>
            <a:t>Relationships – 2 up, 2 down and 2 over.  (Head shoulders knees and toes) </a:t>
          </a:r>
        </a:p>
      </dgm:t>
    </dgm:pt>
    <dgm:pt modelId="{FCF692BF-0134-4C98-92D3-9E9FAFBC2993}" type="parTrans" cxnId="{281FF822-C927-4E51-A1EA-8DC1BF1BC386}">
      <dgm:prSet/>
      <dgm:spPr/>
      <dgm:t>
        <a:bodyPr/>
        <a:lstStyle/>
        <a:p>
          <a:endParaRPr lang="en-US"/>
        </a:p>
      </dgm:t>
    </dgm:pt>
    <dgm:pt modelId="{7005A602-667A-448A-A876-2FF19D8EDCF2}" type="sibTrans" cxnId="{281FF822-C927-4E51-A1EA-8DC1BF1BC386}">
      <dgm:prSet/>
      <dgm:spPr/>
      <dgm:t>
        <a:bodyPr/>
        <a:lstStyle/>
        <a:p>
          <a:endParaRPr lang="en-US"/>
        </a:p>
      </dgm:t>
    </dgm:pt>
    <dgm:pt modelId="{6C6B025F-EB35-4DA5-A799-E6BF4A0967FA}">
      <dgm:prSet/>
      <dgm:spPr/>
      <dgm:t>
        <a:bodyPr/>
        <a:lstStyle/>
        <a:p>
          <a:r>
            <a:rPr lang="en-US"/>
            <a:t>Direct and Indirect Compensation</a:t>
          </a:r>
        </a:p>
      </dgm:t>
    </dgm:pt>
    <dgm:pt modelId="{28C7B623-3455-4E67-B656-C09CDA28211B}" type="parTrans" cxnId="{60FEC9FA-E2B6-469A-BAAF-DECAC9D67F08}">
      <dgm:prSet/>
      <dgm:spPr/>
      <dgm:t>
        <a:bodyPr/>
        <a:lstStyle/>
        <a:p>
          <a:endParaRPr lang="en-US"/>
        </a:p>
      </dgm:t>
    </dgm:pt>
    <dgm:pt modelId="{4E44A237-3D6C-4FD3-9D41-4D047506A355}" type="sibTrans" cxnId="{60FEC9FA-E2B6-469A-BAAF-DECAC9D67F08}">
      <dgm:prSet/>
      <dgm:spPr/>
      <dgm:t>
        <a:bodyPr/>
        <a:lstStyle/>
        <a:p>
          <a:endParaRPr lang="en-US"/>
        </a:p>
      </dgm:t>
    </dgm:pt>
    <dgm:pt modelId="{250709BF-E64A-4223-8AD0-7EC08DE27E1F}" type="pres">
      <dgm:prSet presAssocID="{2AA53DB5-2CA4-4D8C-9883-9132317C64C3}" presName="linear" presStyleCnt="0">
        <dgm:presLayoutVars>
          <dgm:animLvl val="lvl"/>
          <dgm:resizeHandles val="exact"/>
        </dgm:presLayoutVars>
      </dgm:prSet>
      <dgm:spPr/>
    </dgm:pt>
    <dgm:pt modelId="{A6AA68AC-D2D2-422D-B9C3-B90246D35427}" type="pres">
      <dgm:prSet presAssocID="{3BB7B920-DB54-45CE-9476-04E1A594429F}" presName="parentText" presStyleLbl="node1" presStyleIdx="0" presStyleCnt="5">
        <dgm:presLayoutVars>
          <dgm:chMax val="0"/>
          <dgm:bulletEnabled val="1"/>
        </dgm:presLayoutVars>
      </dgm:prSet>
      <dgm:spPr/>
    </dgm:pt>
    <dgm:pt modelId="{5B1C4D0C-D610-48C6-8A56-2354578B5A8A}" type="pres">
      <dgm:prSet presAssocID="{5AEF6045-9023-42A3-B1C7-19AD7593CFC2}" presName="spacer" presStyleCnt="0"/>
      <dgm:spPr/>
    </dgm:pt>
    <dgm:pt modelId="{F717B25A-733B-419A-B161-F427F48781A3}" type="pres">
      <dgm:prSet presAssocID="{C11FFA31-1FBF-4394-92D2-27EFE67AD26B}" presName="parentText" presStyleLbl="node1" presStyleIdx="1" presStyleCnt="5">
        <dgm:presLayoutVars>
          <dgm:chMax val="0"/>
          <dgm:bulletEnabled val="1"/>
        </dgm:presLayoutVars>
      </dgm:prSet>
      <dgm:spPr/>
    </dgm:pt>
    <dgm:pt modelId="{21C8E2D8-7137-4045-8F33-58C0A9693B45}" type="pres">
      <dgm:prSet presAssocID="{22FCF3BA-74E7-4B92-B2F3-33EA6580F7F5}" presName="spacer" presStyleCnt="0"/>
      <dgm:spPr/>
    </dgm:pt>
    <dgm:pt modelId="{CBC52466-0388-4567-AA6B-3D0D640D8C19}" type="pres">
      <dgm:prSet presAssocID="{EBC964D0-9C03-4DE0-BEC3-FC2B28F29822}" presName="parentText" presStyleLbl="node1" presStyleIdx="2" presStyleCnt="5">
        <dgm:presLayoutVars>
          <dgm:chMax val="0"/>
          <dgm:bulletEnabled val="1"/>
        </dgm:presLayoutVars>
      </dgm:prSet>
      <dgm:spPr/>
    </dgm:pt>
    <dgm:pt modelId="{61C303DD-F183-4328-A0E8-B9742FAC2CE8}" type="pres">
      <dgm:prSet presAssocID="{3FDECDAF-1FD4-41EE-913A-4885E91664E0}" presName="spacer" presStyleCnt="0"/>
      <dgm:spPr/>
    </dgm:pt>
    <dgm:pt modelId="{A4698D44-7EC7-4050-8F40-1F36A17A6188}" type="pres">
      <dgm:prSet presAssocID="{8E489AA0-E9EE-489B-8C72-F4914CA097C4}" presName="parentText" presStyleLbl="node1" presStyleIdx="3" presStyleCnt="5">
        <dgm:presLayoutVars>
          <dgm:chMax val="0"/>
          <dgm:bulletEnabled val="1"/>
        </dgm:presLayoutVars>
      </dgm:prSet>
      <dgm:spPr/>
    </dgm:pt>
    <dgm:pt modelId="{EC0C7673-3721-4C8F-ACC5-53D15D5C7914}" type="pres">
      <dgm:prSet presAssocID="{7005A602-667A-448A-A876-2FF19D8EDCF2}" presName="spacer" presStyleCnt="0"/>
      <dgm:spPr/>
    </dgm:pt>
    <dgm:pt modelId="{0CE46269-0493-4BB4-9ECF-DEFBCCD908D2}" type="pres">
      <dgm:prSet presAssocID="{6C6B025F-EB35-4DA5-A799-E6BF4A0967FA}" presName="parentText" presStyleLbl="node1" presStyleIdx="4" presStyleCnt="5">
        <dgm:presLayoutVars>
          <dgm:chMax val="0"/>
          <dgm:bulletEnabled val="1"/>
        </dgm:presLayoutVars>
      </dgm:prSet>
      <dgm:spPr/>
    </dgm:pt>
  </dgm:ptLst>
  <dgm:cxnLst>
    <dgm:cxn modelId="{80098214-2022-47D0-84BE-F0F03BCECA05}" srcId="{2AA53DB5-2CA4-4D8C-9883-9132317C64C3}" destId="{C11FFA31-1FBF-4394-92D2-27EFE67AD26B}" srcOrd="1" destOrd="0" parTransId="{E3A6EF26-6CC6-49B8-980C-CEC17682AFD8}" sibTransId="{22FCF3BA-74E7-4B92-B2F3-33EA6580F7F5}"/>
    <dgm:cxn modelId="{281FF822-C927-4E51-A1EA-8DC1BF1BC386}" srcId="{2AA53DB5-2CA4-4D8C-9883-9132317C64C3}" destId="{8E489AA0-E9EE-489B-8C72-F4914CA097C4}" srcOrd="3" destOrd="0" parTransId="{FCF692BF-0134-4C98-92D3-9E9FAFBC2993}" sibTransId="{7005A602-667A-448A-A876-2FF19D8EDCF2}"/>
    <dgm:cxn modelId="{AD886B33-990D-45F0-968F-B1F73AC95756}" type="presOf" srcId="{3BB7B920-DB54-45CE-9476-04E1A594429F}" destId="{A6AA68AC-D2D2-422D-B9C3-B90246D35427}" srcOrd="0" destOrd="0" presId="urn:microsoft.com/office/officeart/2005/8/layout/vList2"/>
    <dgm:cxn modelId="{24117F35-2C3C-4CE8-8619-A9105D701058}" type="presOf" srcId="{C11FFA31-1FBF-4394-92D2-27EFE67AD26B}" destId="{F717B25A-733B-419A-B161-F427F48781A3}" srcOrd="0" destOrd="0" presId="urn:microsoft.com/office/officeart/2005/8/layout/vList2"/>
    <dgm:cxn modelId="{ACF8C261-4463-465B-8F1A-27FD762D4DE5}" srcId="{2AA53DB5-2CA4-4D8C-9883-9132317C64C3}" destId="{EBC964D0-9C03-4DE0-BEC3-FC2B28F29822}" srcOrd="2" destOrd="0" parTransId="{545B0140-C2FE-4E64-9E34-38577D961B44}" sibTransId="{3FDECDAF-1FD4-41EE-913A-4885E91664E0}"/>
    <dgm:cxn modelId="{7CF44757-6F73-4363-95DE-B7530CB41755}" type="presOf" srcId="{EBC964D0-9C03-4DE0-BEC3-FC2B28F29822}" destId="{CBC52466-0388-4567-AA6B-3D0D640D8C19}" srcOrd="0" destOrd="0" presId="urn:microsoft.com/office/officeart/2005/8/layout/vList2"/>
    <dgm:cxn modelId="{7DF1FE7E-9763-400B-B66C-ADBFBA2783DD}" type="presOf" srcId="{6C6B025F-EB35-4DA5-A799-E6BF4A0967FA}" destId="{0CE46269-0493-4BB4-9ECF-DEFBCCD908D2}" srcOrd="0" destOrd="0" presId="urn:microsoft.com/office/officeart/2005/8/layout/vList2"/>
    <dgm:cxn modelId="{D832F895-0E5B-412B-8E1F-4605E61093AD}" type="presOf" srcId="{2AA53DB5-2CA4-4D8C-9883-9132317C64C3}" destId="{250709BF-E64A-4223-8AD0-7EC08DE27E1F}" srcOrd="0" destOrd="0" presId="urn:microsoft.com/office/officeart/2005/8/layout/vList2"/>
    <dgm:cxn modelId="{DBD7B8BA-97F8-4714-B295-298A681023F2}" srcId="{2AA53DB5-2CA4-4D8C-9883-9132317C64C3}" destId="{3BB7B920-DB54-45CE-9476-04E1A594429F}" srcOrd="0" destOrd="0" parTransId="{C86B026A-ACB6-436C-97E2-42F4B5436DF3}" sibTransId="{5AEF6045-9023-42A3-B1C7-19AD7593CFC2}"/>
    <dgm:cxn modelId="{2312D1EA-CE10-4339-817E-1F16C503CA39}" type="presOf" srcId="{8E489AA0-E9EE-489B-8C72-F4914CA097C4}" destId="{A4698D44-7EC7-4050-8F40-1F36A17A6188}" srcOrd="0" destOrd="0" presId="urn:microsoft.com/office/officeart/2005/8/layout/vList2"/>
    <dgm:cxn modelId="{60FEC9FA-E2B6-469A-BAAF-DECAC9D67F08}" srcId="{2AA53DB5-2CA4-4D8C-9883-9132317C64C3}" destId="{6C6B025F-EB35-4DA5-A799-E6BF4A0967FA}" srcOrd="4" destOrd="0" parTransId="{28C7B623-3455-4E67-B656-C09CDA28211B}" sibTransId="{4E44A237-3D6C-4FD3-9D41-4D047506A355}"/>
    <dgm:cxn modelId="{EB7CCA30-9E93-4278-845F-FCAF57B16AF6}" type="presParOf" srcId="{250709BF-E64A-4223-8AD0-7EC08DE27E1F}" destId="{A6AA68AC-D2D2-422D-B9C3-B90246D35427}" srcOrd="0" destOrd="0" presId="urn:microsoft.com/office/officeart/2005/8/layout/vList2"/>
    <dgm:cxn modelId="{640D6F9B-B154-4C4E-8245-8A5B08839803}" type="presParOf" srcId="{250709BF-E64A-4223-8AD0-7EC08DE27E1F}" destId="{5B1C4D0C-D610-48C6-8A56-2354578B5A8A}" srcOrd="1" destOrd="0" presId="urn:microsoft.com/office/officeart/2005/8/layout/vList2"/>
    <dgm:cxn modelId="{E407DD14-C34F-4AD1-A92A-41C107435EE9}" type="presParOf" srcId="{250709BF-E64A-4223-8AD0-7EC08DE27E1F}" destId="{F717B25A-733B-419A-B161-F427F48781A3}" srcOrd="2" destOrd="0" presId="urn:microsoft.com/office/officeart/2005/8/layout/vList2"/>
    <dgm:cxn modelId="{08EFD662-770B-4FD0-A2EB-BAEC0F776EB7}" type="presParOf" srcId="{250709BF-E64A-4223-8AD0-7EC08DE27E1F}" destId="{21C8E2D8-7137-4045-8F33-58C0A9693B45}" srcOrd="3" destOrd="0" presId="urn:microsoft.com/office/officeart/2005/8/layout/vList2"/>
    <dgm:cxn modelId="{C10E8172-9C8C-4B3F-A014-F4B17E2732DE}" type="presParOf" srcId="{250709BF-E64A-4223-8AD0-7EC08DE27E1F}" destId="{CBC52466-0388-4567-AA6B-3D0D640D8C19}" srcOrd="4" destOrd="0" presId="urn:microsoft.com/office/officeart/2005/8/layout/vList2"/>
    <dgm:cxn modelId="{E58F1CF4-C249-4F9F-8501-F2C9271C9209}" type="presParOf" srcId="{250709BF-E64A-4223-8AD0-7EC08DE27E1F}" destId="{61C303DD-F183-4328-A0E8-B9742FAC2CE8}" srcOrd="5" destOrd="0" presId="urn:microsoft.com/office/officeart/2005/8/layout/vList2"/>
    <dgm:cxn modelId="{F0342457-B91A-49BD-93DD-6CA9DABF819B}" type="presParOf" srcId="{250709BF-E64A-4223-8AD0-7EC08DE27E1F}" destId="{A4698D44-7EC7-4050-8F40-1F36A17A6188}" srcOrd="6" destOrd="0" presId="urn:microsoft.com/office/officeart/2005/8/layout/vList2"/>
    <dgm:cxn modelId="{597D28F6-D218-4E67-B897-13776C1D7EB8}" type="presParOf" srcId="{250709BF-E64A-4223-8AD0-7EC08DE27E1F}" destId="{EC0C7673-3721-4C8F-ACC5-53D15D5C7914}" srcOrd="7" destOrd="0" presId="urn:microsoft.com/office/officeart/2005/8/layout/vList2"/>
    <dgm:cxn modelId="{D7D7BDA2-6320-404E-B3B2-8EBF658180BA}" type="presParOf" srcId="{250709BF-E64A-4223-8AD0-7EC08DE27E1F}" destId="{0CE46269-0493-4BB4-9ECF-DEFBCCD908D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2116D0-A0DA-4C1C-94EC-3E07E65CE32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AB47E6E-382B-4405-AFB7-8E6690F5C830}">
      <dgm:prSet/>
      <dgm:spPr/>
      <dgm:t>
        <a:bodyPr/>
        <a:lstStyle/>
        <a:p>
          <a:r>
            <a:rPr lang="en-US" dirty="0"/>
            <a:t>The Administrator is responsible for managing staff conflicts in accordance with the School’s Personnel Policy.</a:t>
          </a:r>
        </a:p>
      </dgm:t>
    </dgm:pt>
    <dgm:pt modelId="{741D82B5-B296-4851-82E6-A7AF753E4860}" type="parTrans" cxnId="{46C4C293-B9D9-4849-BFDF-AE33064770D3}">
      <dgm:prSet/>
      <dgm:spPr/>
      <dgm:t>
        <a:bodyPr/>
        <a:lstStyle/>
        <a:p>
          <a:endParaRPr lang="en-US"/>
        </a:p>
      </dgm:t>
    </dgm:pt>
    <dgm:pt modelId="{9A8F151A-0606-492B-B638-475CCEC7B0D9}" type="sibTrans" cxnId="{46C4C293-B9D9-4849-BFDF-AE33064770D3}">
      <dgm:prSet/>
      <dgm:spPr/>
      <dgm:t>
        <a:bodyPr/>
        <a:lstStyle/>
        <a:p>
          <a:endParaRPr lang="en-US"/>
        </a:p>
      </dgm:t>
    </dgm:pt>
    <dgm:pt modelId="{0A8AE89F-1763-4921-BE61-B631846A5732}">
      <dgm:prSet/>
      <dgm:spPr/>
      <dgm:t>
        <a:bodyPr/>
        <a:lstStyle/>
        <a:p>
          <a:r>
            <a:rPr lang="en-US" dirty="0"/>
            <a:t>The role of the Board is to hear formal grievances once all other steps have been exhausted. Except for harassment claims file don the Administrator. There, the role of the Board is to hire an investigator or assign someone to investigate, review the report, and make a decision on personnel discipline. </a:t>
          </a:r>
        </a:p>
      </dgm:t>
    </dgm:pt>
    <dgm:pt modelId="{6735E256-268F-48B5-B489-5B109023E78D}" type="parTrans" cxnId="{FA2C9207-9234-4CB3-BB2A-1E41E877AA37}">
      <dgm:prSet/>
      <dgm:spPr/>
      <dgm:t>
        <a:bodyPr/>
        <a:lstStyle/>
        <a:p>
          <a:endParaRPr lang="en-US"/>
        </a:p>
      </dgm:t>
    </dgm:pt>
    <dgm:pt modelId="{14DBECE9-DB30-4BBF-8500-18CD3BB72F15}" type="sibTrans" cxnId="{FA2C9207-9234-4CB3-BB2A-1E41E877AA37}">
      <dgm:prSet/>
      <dgm:spPr/>
      <dgm:t>
        <a:bodyPr/>
        <a:lstStyle/>
        <a:p>
          <a:endParaRPr lang="en-US"/>
        </a:p>
      </dgm:t>
    </dgm:pt>
    <dgm:pt modelId="{A9369196-90FC-4CED-943F-ECD5BB3A9990}">
      <dgm:prSet/>
      <dgm:spPr/>
      <dgm:t>
        <a:bodyPr/>
        <a:lstStyle/>
        <a:p>
          <a:r>
            <a:rPr lang="en-US" dirty="0"/>
            <a:t>The Board should enforce the expectation that the Administrator will manage staff conflicts and not intervene directly.</a:t>
          </a:r>
        </a:p>
      </dgm:t>
    </dgm:pt>
    <dgm:pt modelId="{0C459693-E62B-41A3-8B69-688589205800}" type="parTrans" cxnId="{02E66580-06E8-47EC-B847-1AF7FBD3D13B}">
      <dgm:prSet/>
      <dgm:spPr/>
      <dgm:t>
        <a:bodyPr/>
        <a:lstStyle/>
        <a:p>
          <a:endParaRPr lang="en-US"/>
        </a:p>
      </dgm:t>
    </dgm:pt>
    <dgm:pt modelId="{B394029B-53FC-4BFE-B645-8E36E21288ED}" type="sibTrans" cxnId="{02E66580-06E8-47EC-B847-1AF7FBD3D13B}">
      <dgm:prSet/>
      <dgm:spPr/>
      <dgm:t>
        <a:bodyPr/>
        <a:lstStyle/>
        <a:p>
          <a:endParaRPr lang="en-US"/>
        </a:p>
      </dgm:t>
    </dgm:pt>
    <dgm:pt modelId="{34231050-7F65-4F17-8C3A-C5D794F5C5A7}">
      <dgm:prSet/>
      <dgm:spPr/>
      <dgm:t>
        <a:bodyPr/>
        <a:lstStyle/>
        <a:p>
          <a:r>
            <a:rPr lang="en-US" dirty="0"/>
            <a:t>The Board should uphold expectations that all staff will be professional toward each other. </a:t>
          </a:r>
        </a:p>
      </dgm:t>
    </dgm:pt>
    <dgm:pt modelId="{1C4791D5-DF83-48E1-8F5C-023913690903}" type="parTrans" cxnId="{72590AAD-97C6-4B47-8461-DA65B042EA50}">
      <dgm:prSet/>
      <dgm:spPr/>
      <dgm:t>
        <a:bodyPr/>
        <a:lstStyle/>
        <a:p>
          <a:endParaRPr lang="en-US"/>
        </a:p>
      </dgm:t>
    </dgm:pt>
    <dgm:pt modelId="{EA5C8319-C811-4283-865E-039B1D77EE59}" type="sibTrans" cxnId="{72590AAD-97C6-4B47-8461-DA65B042EA50}">
      <dgm:prSet/>
      <dgm:spPr/>
      <dgm:t>
        <a:bodyPr/>
        <a:lstStyle/>
        <a:p>
          <a:endParaRPr lang="en-US"/>
        </a:p>
      </dgm:t>
    </dgm:pt>
    <dgm:pt modelId="{4754C154-64DF-4521-B65A-76F4878985E0}">
      <dgm:prSet/>
      <dgm:spPr/>
      <dgm:t>
        <a:bodyPr/>
        <a:lstStyle/>
        <a:p>
          <a:r>
            <a:rPr lang="en-US" dirty="0"/>
            <a:t>The Board should enforce conflict of interest policies to make sure personnel do not take it personal or make it personal when the organization makes decisions that affect them or their families.  </a:t>
          </a:r>
        </a:p>
      </dgm:t>
    </dgm:pt>
    <dgm:pt modelId="{17674E7F-CF68-46D6-A3C5-37CC3E8AE258}" type="parTrans" cxnId="{11B63D25-BF73-49AD-AB80-06A4AB3535FA}">
      <dgm:prSet/>
      <dgm:spPr/>
      <dgm:t>
        <a:bodyPr/>
        <a:lstStyle/>
        <a:p>
          <a:endParaRPr lang="en-US"/>
        </a:p>
      </dgm:t>
    </dgm:pt>
    <dgm:pt modelId="{8DF0EACD-DBA8-46E4-8D6E-CEDBB871BB10}" type="sibTrans" cxnId="{11B63D25-BF73-49AD-AB80-06A4AB3535FA}">
      <dgm:prSet/>
      <dgm:spPr/>
      <dgm:t>
        <a:bodyPr/>
        <a:lstStyle/>
        <a:p>
          <a:endParaRPr lang="en-US"/>
        </a:p>
      </dgm:t>
    </dgm:pt>
    <dgm:pt modelId="{0D28C4D5-7191-4781-BD76-8C981447BA1F}" type="pres">
      <dgm:prSet presAssocID="{8F2116D0-A0DA-4C1C-94EC-3E07E65CE328}" presName="diagram" presStyleCnt="0">
        <dgm:presLayoutVars>
          <dgm:dir/>
          <dgm:resizeHandles val="exact"/>
        </dgm:presLayoutVars>
      </dgm:prSet>
      <dgm:spPr/>
    </dgm:pt>
    <dgm:pt modelId="{4E590F48-9C70-4A3C-9719-58EC91F28DB2}" type="pres">
      <dgm:prSet presAssocID="{9AB47E6E-382B-4405-AFB7-8E6690F5C830}" presName="node" presStyleLbl="node1" presStyleIdx="0" presStyleCnt="5">
        <dgm:presLayoutVars>
          <dgm:bulletEnabled val="1"/>
        </dgm:presLayoutVars>
      </dgm:prSet>
      <dgm:spPr/>
    </dgm:pt>
    <dgm:pt modelId="{2A610D17-A91B-4630-B684-F8343BC1D71A}" type="pres">
      <dgm:prSet presAssocID="{9A8F151A-0606-492B-B638-475CCEC7B0D9}" presName="sibTrans" presStyleCnt="0"/>
      <dgm:spPr/>
    </dgm:pt>
    <dgm:pt modelId="{71E7E6FA-1FD1-460F-9736-F9FCD2DD83EE}" type="pres">
      <dgm:prSet presAssocID="{0A8AE89F-1763-4921-BE61-B631846A5732}" presName="node" presStyleLbl="node1" presStyleIdx="1" presStyleCnt="5">
        <dgm:presLayoutVars>
          <dgm:bulletEnabled val="1"/>
        </dgm:presLayoutVars>
      </dgm:prSet>
      <dgm:spPr/>
    </dgm:pt>
    <dgm:pt modelId="{4C862304-C263-4EF1-8D4B-AEC7120759DE}" type="pres">
      <dgm:prSet presAssocID="{14DBECE9-DB30-4BBF-8500-18CD3BB72F15}" presName="sibTrans" presStyleCnt="0"/>
      <dgm:spPr/>
    </dgm:pt>
    <dgm:pt modelId="{C852B3C8-760E-4643-9932-11A30C34D26B}" type="pres">
      <dgm:prSet presAssocID="{A9369196-90FC-4CED-943F-ECD5BB3A9990}" presName="node" presStyleLbl="node1" presStyleIdx="2" presStyleCnt="5">
        <dgm:presLayoutVars>
          <dgm:bulletEnabled val="1"/>
        </dgm:presLayoutVars>
      </dgm:prSet>
      <dgm:spPr/>
    </dgm:pt>
    <dgm:pt modelId="{9FC6165E-91A5-4AE2-BC47-E2B1468972B7}" type="pres">
      <dgm:prSet presAssocID="{B394029B-53FC-4BFE-B645-8E36E21288ED}" presName="sibTrans" presStyleCnt="0"/>
      <dgm:spPr/>
    </dgm:pt>
    <dgm:pt modelId="{D19DD10A-B7E2-4042-B1CF-602337DBB1E1}" type="pres">
      <dgm:prSet presAssocID="{34231050-7F65-4F17-8C3A-C5D794F5C5A7}" presName="node" presStyleLbl="node1" presStyleIdx="3" presStyleCnt="5">
        <dgm:presLayoutVars>
          <dgm:bulletEnabled val="1"/>
        </dgm:presLayoutVars>
      </dgm:prSet>
      <dgm:spPr/>
    </dgm:pt>
    <dgm:pt modelId="{AE0A862D-8D14-4F7B-9822-087ACB4EAC52}" type="pres">
      <dgm:prSet presAssocID="{EA5C8319-C811-4283-865E-039B1D77EE59}" presName="sibTrans" presStyleCnt="0"/>
      <dgm:spPr/>
    </dgm:pt>
    <dgm:pt modelId="{7C48EBE0-4FC0-4267-A02B-78337CCBB429}" type="pres">
      <dgm:prSet presAssocID="{4754C154-64DF-4521-B65A-76F4878985E0}" presName="node" presStyleLbl="node1" presStyleIdx="4" presStyleCnt="5">
        <dgm:presLayoutVars>
          <dgm:bulletEnabled val="1"/>
        </dgm:presLayoutVars>
      </dgm:prSet>
      <dgm:spPr/>
    </dgm:pt>
  </dgm:ptLst>
  <dgm:cxnLst>
    <dgm:cxn modelId="{FA2C9207-9234-4CB3-BB2A-1E41E877AA37}" srcId="{8F2116D0-A0DA-4C1C-94EC-3E07E65CE328}" destId="{0A8AE89F-1763-4921-BE61-B631846A5732}" srcOrd="1" destOrd="0" parTransId="{6735E256-268F-48B5-B489-5B109023E78D}" sibTransId="{14DBECE9-DB30-4BBF-8500-18CD3BB72F15}"/>
    <dgm:cxn modelId="{98B7CA08-2DDD-46FC-A813-D88EB0E79A58}" type="presOf" srcId="{4754C154-64DF-4521-B65A-76F4878985E0}" destId="{7C48EBE0-4FC0-4267-A02B-78337CCBB429}" srcOrd="0" destOrd="0" presId="urn:microsoft.com/office/officeart/2005/8/layout/default"/>
    <dgm:cxn modelId="{11B63D25-BF73-49AD-AB80-06A4AB3535FA}" srcId="{8F2116D0-A0DA-4C1C-94EC-3E07E65CE328}" destId="{4754C154-64DF-4521-B65A-76F4878985E0}" srcOrd="4" destOrd="0" parTransId="{17674E7F-CF68-46D6-A3C5-37CC3E8AE258}" sibTransId="{8DF0EACD-DBA8-46E4-8D6E-CEDBB871BB10}"/>
    <dgm:cxn modelId="{4DDB5426-7864-4C7D-AE66-B39CF6F87192}" type="presOf" srcId="{8F2116D0-A0DA-4C1C-94EC-3E07E65CE328}" destId="{0D28C4D5-7191-4781-BD76-8C981447BA1F}" srcOrd="0" destOrd="0" presId="urn:microsoft.com/office/officeart/2005/8/layout/default"/>
    <dgm:cxn modelId="{02E66580-06E8-47EC-B847-1AF7FBD3D13B}" srcId="{8F2116D0-A0DA-4C1C-94EC-3E07E65CE328}" destId="{A9369196-90FC-4CED-943F-ECD5BB3A9990}" srcOrd="2" destOrd="0" parTransId="{0C459693-E62B-41A3-8B69-688589205800}" sibTransId="{B394029B-53FC-4BFE-B645-8E36E21288ED}"/>
    <dgm:cxn modelId="{46C4C293-B9D9-4849-BFDF-AE33064770D3}" srcId="{8F2116D0-A0DA-4C1C-94EC-3E07E65CE328}" destId="{9AB47E6E-382B-4405-AFB7-8E6690F5C830}" srcOrd="0" destOrd="0" parTransId="{741D82B5-B296-4851-82E6-A7AF753E4860}" sibTransId="{9A8F151A-0606-492B-B638-475CCEC7B0D9}"/>
    <dgm:cxn modelId="{72590AAD-97C6-4B47-8461-DA65B042EA50}" srcId="{8F2116D0-A0DA-4C1C-94EC-3E07E65CE328}" destId="{34231050-7F65-4F17-8C3A-C5D794F5C5A7}" srcOrd="3" destOrd="0" parTransId="{1C4791D5-DF83-48E1-8F5C-023913690903}" sibTransId="{EA5C8319-C811-4283-865E-039B1D77EE59}"/>
    <dgm:cxn modelId="{ACAE86B1-5043-415A-93FC-26D66A1E0460}" type="presOf" srcId="{0A8AE89F-1763-4921-BE61-B631846A5732}" destId="{71E7E6FA-1FD1-460F-9736-F9FCD2DD83EE}" srcOrd="0" destOrd="0" presId="urn:microsoft.com/office/officeart/2005/8/layout/default"/>
    <dgm:cxn modelId="{3A2E51CA-7395-41D0-B779-D7D9B7D773E3}" type="presOf" srcId="{9AB47E6E-382B-4405-AFB7-8E6690F5C830}" destId="{4E590F48-9C70-4A3C-9719-58EC91F28DB2}" srcOrd="0" destOrd="0" presId="urn:microsoft.com/office/officeart/2005/8/layout/default"/>
    <dgm:cxn modelId="{B3E476CE-3579-4921-B16D-D9304F6A0021}" type="presOf" srcId="{34231050-7F65-4F17-8C3A-C5D794F5C5A7}" destId="{D19DD10A-B7E2-4042-B1CF-602337DBB1E1}" srcOrd="0" destOrd="0" presId="urn:microsoft.com/office/officeart/2005/8/layout/default"/>
    <dgm:cxn modelId="{6C2ABDD4-CCC2-43F3-9134-B0041B85760E}" type="presOf" srcId="{A9369196-90FC-4CED-943F-ECD5BB3A9990}" destId="{C852B3C8-760E-4643-9932-11A30C34D26B}" srcOrd="0" destOrd="0" presId="urn:microsoft.com/office/officeart/2005/8/layout/default"/>
    <dgm:cxn modelId="{A8E76090-07F2-4CF6-AE7C-5420B3CBF884}" type="presParOf" srcId="{0D28C4D5-7191-4781-BD76-8C981447BA1F}" destId="{4E590F48-9C70-4A3C-9719-58EC91F28DB2}" srcOrd="0" destOrd="0" presId="urn:microsoft.com/office/officeart/2005/8/layout/default"/>
    <dgm:cxn modelId="{3E5B516A-0C33-4CCA-B93A-83FA85FA644B}" type="presParOf" srcId="{0D28C4D5-7191-4781-BD76-8C981447BA1F}" destId="{2A610D17-A91B-4630-B684-F8343BC1D71A}" srcOrd="1" destOrd="0" presId="urn:microsoft.com/office/officeart/2005/8/layout/default"/>
    <dgm:cxn modelId="{85027DD9-33F1-4B24-A135-A56CA1195379}" type="presParOf" srcId="{0D28C4D5-7191-4781-BD76-8C981447BA1F}" destId="{71E7E6FA-1FD1-460F-9736-F9FCD2DD83EE}" srcOrd="2" destOrd="0" presId="urn:microsoft.com/office/officeart/2005/8/layout/default"/>
    <dgm:cxn modelId="{79081BBF-1630-4AD6-B612-347C5A6A7095}" type="presParOf" srcId="{0D28C4D5-7191-4781-BD76-8C981447BA1F}" destId="{4C862304-C263-4EF1-8D4B-AEC7120759DE}" srcOrd="3" destOrd="0" presId="urn:microsoft.com/office/officeart/2005/8/layout/default"/>
    <dgm:cxn modelId="{B2407740-8E7C-4583-A946-2C63FC16A0BD}" type="presParOf" srcId="{0D28C4D5-7191-4781-BD76-8C981447BA1F}" destId="{C852B3C8-760E-4643-9932-11A30C34D26B}" srcOrd="4" destOrd="0" presId="urn:microsoft.com/office/officeart/2005/8/layout/default"/>
    <dgm:cxn modelId="{74AFA590-3666-4A66-A2C1-7BB6F47AF663}" type="presParOf" srcId="{0D28C4D5-7191-4781-BD76-8C981447BA1F}" destId="{9FC6165E-91A5-4AE2-BC47-E2B1468972B7}" srcOrd="5" destOrd="0" presId="urn:microsoft.com/office/officeart/2005/8/layout/default"/>
    <dgm:cxn modelId="{784B80FE-0BD1-4FB8-BA28-5CD6697C3CA8}" type="presParOf" srcId="{0D28C4D5-7191-4781-BD76-8C981447BA1F}" destId="{D19DD10A-B7E2-4042-B1CF-602337DBB1E1}" srcOrd="6" destOrd="0" presId="urn:microsoft.com/office/officeart/2005/8/layout/default"/>
    <dgm:cxn modelId="{C45F45E7-11AF-4EE8-852F-315A7D63DB2C}" type="presParOf" srcId="{0D28C4D5-7191-4781-BD76-8C981447BA1F}" destId="{AE0A862D-8D14-4F7B-9822-087ACB4EAC52}" srcOrd="7" destOrd="0" presId="urn:microsoft.com/office/officeart/2005/8/layout/default"/>
    <dgm:cxn modelId="{E0D89E06-6F34-4E3C-87CF-FC5E73589E0F}" type="presParOf" srcId="{0D28C4D5-7191-4781-BD76-8C981447BA1F}" destId="{7C48EBE0-4FC0-4267-A02B-78337CCBB42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F6AC5-3E9B-4FC5-92A7-336F216879ED}">
      <dsp:nvSpPr>
        <dsp:cNvPr id="0" name=""/>
        <dsp:cNvSpPr/>
      </dsp:nvSpPr>
      <dsp:spPr>
        <a:xfrm>
          <a:off x="559800" y="36843"/>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628C78-0740-4BFC-B68F-524B7862771F}">
      <dsp:nvSpPr>
        <dsp:cNvPr id="0" name=""/>
        <dsp:cNvSpPr/>
      </dsp:nvSpPr>
      <dsp:spPr>
        <a:xfrm>
          <a:off x="559800" y="173283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defRPr b="1"/>
          </a:pPr>
          <a:r>
            <a:rPr lang="en-US" sz="1700" kern="1200" dirty="0"/>
            <a:t>Leading – directing efforts and creating enthusiasm to achieve goals</a:t>
          </a:r>
        </a:p>
      </dsp:txBody>
      <dsp:txXfrm>
        <a:off x="559800" y="1732834"/>
        <a:ext cx="4320000" cy="648000"/>
      </dsp:txXfrm>
    </dsp:sp>
    <dsp:sp modelId="{2493EDAB-87EC-491F-9205-424F1088F22C}">
      <dsp:nvSpPr>
        <dsp:cNvPr id="0" name=""/>
        <dsp:cNvSpPr/>
      </dsp:nvSpPr>
      <dsp:spPr>
        <a:xfrm>
          <a:off x="559800" y="2466411"/>
          <a:ext cx="4320000" cy="1849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dirty="0"/>
            <a:t>Hire and retain competent senior management.</a:t>
          </a:r>
        </a:p>
        <a:p>
          <a:pPr marL="0" lvl="0" indent="0" algn="l" defTabSz="577850">
            <a:lnSpc>
              <a:spcPct val="90000"/>
            </a:lnSpc>
            <a:spcBef>
              <a:spcPct val="0"/>
            </a:spcBef>
            <a:spcAft>
              <a:spcPct val="35000"/>
            </a:spcAft>
            <a:buNone/>
          </a:pPr>
          <a:r>
            <a:rPr lang="en-US" sz="1300" kern="1200" dirty="0"/>
            <a:t>Meet with and report to the Community, the Tribe (for TCSA schools and schools located on-reservation), SD Department of Education for SD Accredited schools, and Oversight Organizations. </a:t>
          </a:r>
        </a:p>
        <a:p>
          <a:pPr marL="0" lvl="0" indent="0" algn="l" defTabSz="577850">
            <a:lnSpc>
              <a:spcPct val="90000"/>
            </a:lnSpc>
            <a:spcBef>
              <a:spcPct val="0"/>
            </a:spcBef>
            <a:spcAft>
              <a:spcPct val="35000"/>
            </a:spcAft>
            <a:buNone/>
          </a:pPr>
          <a:r>
            <a:rPr lang="en-US" sz="1300" kern="1200" dirty="0"/>
            <a:t>Recognize achievements of staff – cheerlead and support</a:t>
          </a:r>
        </a:p>
      </dsp:txBody>
      <dsp:txXfrm>
        <a:off x="559800" y="2466411"/>
        <a:ext cx="4320000" cy="1849289"/>
      </dsp:txXfrm>
    </dsp:sp>
    <dsp:sp modelId="{717FDB29-16B5-4C3B-8CD1-1E86B37DEBEC}">
      <dsp:nvSpPr>
        <dsp:cNvPr id="0" name=""/>
        <dsp:cNvSpPr/>
      </dsp:nvSpPr>
      <dsp:spPr>
        <a:xfrm>
          <a:off x="5635800" y="36843"/>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968C11-620C-4B30-B1D0-58376F3AB2FF}">
      <dsp:nvSpPr>
        <dsp:cNvPr id="0" name=""/>
        <dsp:cNvSpPr/>
      </dsp:nvSpPr>
      <dsp:spPr>
        <a:xfrm>
          <a:off x="5635800" y="173283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defRPr b="1"/>
          </a:pPr>
          <a:r>
            <a:rPr lang="en-US" sz="1700" kern="1200" dirty="0"/>
            <a:t>Controlling – measuring performance, identifying deficiencies, taking corrective action</a:t>
          </a:r>
        </a:p>
      </dsp:txBody>
      <dsp:txXfrm>
        <a:off x="5635800" y="1732834"/>
        <a:ext cx="4320000" cy="648000"/>
      </dsp:txXfrm>
    </dsp:sp>
    <dsp:sp modelId="{4DC66EBE-7B05-46B7-9AD0-C585AA952C89}">
      <dsp:nvSpPr>
        <dsp:cNvPr id="0" name=""/>
        <dsp:cNvSpPr/>
      </dsp:nvSpPr>
      <dsp:spPr>
        <a:xfrm>
          <a:off x="5635800" y="2466411"/>
          <a:ext cx="4320000" cy="1849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dirty="0"/>
            <a:t>Adopt Policies and Amend Policies</a:t>
          </a:r>
        </a:p>
        <a:p>
          <a:pPr marL="0" lvl="0" indent="0" algn="l" defTabSz="577850">
            <a:lnSpc>
              <a:spcPct val="90000"/>
            </a:lnSpc>
            <a:spcBef>
              <a:spcPct val="0"/>
            </a:spcBef>
            <a:spcAft>
              <a:spcPct val="35000"/>
            </a:spcAft>
            <a:buNone/>
          </a:pPr>
          <a:r>
            <a:rPr lang="en-US" sz="1300" kern="1200" dirty="0"/>
            <a:t>Monitor operations – reviewing department reports and addressing operational concerns like facilities conditions.</a:t>
          </a:r>
        </a:p>
        <a:p>
          <a:pPr marL="0" lvl="0" indent="0" algn="l" defTabSz="577850">
            <a:lnSpc>
              <a:spcPct val="90000"/>
            </a:lnSpc>
            <a:spcBef>
              <a:spcPct val="0"/>
            </a:spcBef>
            <a:spcAft>
              <a:spcPct val="35000"/>
            </a:spcAft>
            <a:buNone/>
          </a:pPr>
          <a:r>
            <a:rPr lang="en-US" sz="1300" kern="1200" dirty="0"/>
            <a:t>Oversee performance – review reports, review performance – student achievement, attendance, compliance with financial requirements.</a:t>
          </a:r>
        </a:p>
        <a:p>
          <a:pPr marL="0" lvl="0" indent="0" algn="l" defTabSz="577850">
            <a:lnSpc>
              <a:spcPct val="90000"/>
            </a:lnSpc>
            <a:spcBef>
              <a:spcPct val="0"/>
            </a:spcBef>
            <a:spcAft>
              <a:spcPct val="35000"/>
            </a:spcAft>
            <a:buNone/>
          </a:pPr>
          <a:r>
            <a:rPr lang="en-US" sz="1300" kern="1200" dirty="0"/>
            <a:t>Manage Conflict – The Board role is to hear appeals NOT to address complaints before administration addresses personnel or student issues. </a:t>
          </a:r>
        </a:p>
      </dsp:txBody>
      <dsp:txXfrm>
        <a:off x="5635800" y="2466411"/>
        <a:ext cx="4320000" cy="18492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A1DA-8FE7-43C7-9F6D-EBA34B3C2A83}">
      <dsp:nvSpPr>
        <dsp:cNvPr id="0" name=""/>
        <dsp:cNvSpPr/>
      </dsp:nvSpPr>
      <dsp:spPr>
        <a:xfrm>
          <a:off x="0" y="1152350"/>
          <a:ext cx="1678630" cy="10659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C29625-D3BF-4930-A4EA-B2F04CB7043D}">
      <dsp:nvSpPr>
        <dsp:cNvPr id="0" name=""/>
        <dsp:cNvSpPr/>
      </dsp:nvSpPr>
      <dsp:spPr>
        <a:xfrm>
          <a:off x="186514" y="1329539"/>
          <a:ext cx="1678630" cy="10659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Policies help ensure that everyone is treated the same.  (Unless they are entitled to be treated different)   </a:t>
          </a:r>
        </a:p>
      </dsp:txBody>
      <dsp:txXfrm>
        <a:off x="217734" y="1360759"/>
        <a:ext cx="1616190" cy="1003490"/>
      </dsp:txXfrm>
    </dsp:sp>
    <dsp:sp modelId="{15C710DD-22E0-434A-B97D-DF24E834E1AE}">
      <dsp:nvSpPr>
        <dsp:cNvPr id="0" name=""/>
        <dsp:cNvSpPr/>
      </dsp:nvSpPr>
      <dsp:spPr>
        <a:xfrm>
          <a:off x="2051659" y="1152350"/>
          <a:ext cx="1678630" cy="10659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B182D2-0879-49B4-8307-F326DDA49EDE}">
      <dsp:nvSpPr>
        <dsp:cNvPr id="0" name=""/>
        <dsp:cNvSpPr/>
      </dsp:nvSpPr>
      <dsp:spPr>
        <a:xfrm>
          <a:off x="2238174" y="1329539"/>
          <a:ext cx="1678630" cy="10659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They provide disciplinary guidelines. </a:t>
          </a:r>
        </a:p>
      </dsp:txBody>
      <dsp:txXfrm>
        <a:off x="2269394" y="1360759"/>
        <a:ext cx="1616190" cy="1003490"/>
      </dsp:txXfrm>
    </dsp:sp>
    <dsp:sp modelId="{5A246ADE-2EA2-4F63-BC71-79B1002EAA7E}">
      <dsp:nvSpPr>
        <dsp:cNvPr id="0" name=""/>
        <dsp:cNvSpPr/>
      </dsp:nvSpPr>
      <dsp:spPr>
        <a:xfrm>
          <a:off x="4103319" y="1152350"/>
          <a:ext cx="1678630" cy="10659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28C7F3-1F1C-4123-9CA7-4CAAF10F6953}">
      <dsp:nvSpPr>
        <dsp:cNvPr id="0" name=""/>
        <dsp:cNvSpPr/>
      </dsp:nvSpPr>
      <dsp:spPr>
        <a:xfrm>
          <a:off x="4289834" y="1329539"/>
          <a:ext cx="1678630" cy="10659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They protect students' rights. </a:t>
          </a:r>
        </a:p>
      </dsp:txBody>
      <dsp:txXfrm>
        <a:off x="4321054" y="1360759"/>
        <a:ext cx="1616190" cy="10034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CD145-5A3F-456A-B86D-C400B4C638D3}">
      <dsp:nvSpPr>
        <dsp:cNvPr id="0" name=""/>
        <dsp:cNvSpPr/>
      </dsp:nvSpPr>
      <dsp:spPr>
        <a:xfrm>
          <a:off x="0" y="0"/>
          <a:ext cx="4215662" cy="105677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The School does not have a written policy on student use and possession of cell phones during school hours. </a:t>
          </a:r>
        </a:p>
      </dsp:txBody>
      <dsp:txXfrm>
        <a:off x="30952" y="30952"/>
        <a:ext cx="3075324" cy="994866"/>
      </dsp:txXfrm>
    </dsp:sp>
    <dsp:sp modelId="{3A13DA6E-4125-4C0F-9355-015885FAC0D0}">
      <dsp:nvSpPr>
        <dsp:cNvPr id="0" name=""/>
        <dsp:cNvSpPr/>
      </dsp:nvSpPr>
      <dsp:spPr>
        <a:xfrm>
          <a:off x="371970" y="1232899"/>
          <a:ext cx="4215662" cy="1056770"/>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Some mornings they are collected at the entrance and held for students until the end of the day when the student picks up their cell phone as they leave school. </a:t>
          </a:r>
        </a:p>
      </dsp:txBody>
      <dsp:txXfrm>
        <a:off x="402922" y="1263851"/>
        <a:ext cx="3094887" cy="994866"/>
      </dsp:txXfrm>
    </dsp:sp>
    <dsp:sp modelId="{B60C5EA9-1BEC-4518-98A3-C944FFCAC80F}">
      <dsp:nvSpPr>
        <dsp:cNvPr id="0" name=""/>
        <dsp:cNvSpPr/>
      </dsp:nvSpPr>
      <dsp:spPr>
        <a:xfrm>
          <a:off x="743940" y="2465798"/>
          <a:ext cx="4215662" cy="105677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On other mornings they are not collected at all, and the students are able to keep and use the cell phones all day. </a:t>
          </a:r>
        </a:p>
      </dsp:txBody>
      <dsp:txXfrm>
        <a:off x="774892" y="2496750"/>
        <a:ext cx="3094887" cy="994866"/>
      </dsp:txXfrm>
    </dsp:sp>
    <dsp:sp modelId="{17B058EF-E5FB-4B4D-A17C-21ECB124A7DB}">
      <dsp:nvSpPr>
        <dsp:cNvPr id="0" name=""/>
        <dsp:cNvSpPr/>
      </dsp:nvSpPr>
      <dsp:spPr>
        <a:xfrm>
          <a:off x="3528761" y="801384"/>
          <a:ext cx="686900" cy="68690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683313" y="801384"/>
        <a:ext cx="377796" cy="516892"/>
      </dsp:txXfrm>
    </dsp:sp>
    <dsp:sp modelId="{92F68E63-33B8-4BF8-9391-28D371C4CF91}">
      <dsp:nvSpPr>
        <dsp:cNvPr id="0" name=""/>
        <dsp:cNvSpPr/>
      </dsp:nvSpPr>
      <dsp:spPr>
        <a:xfrm>
          <a:off x="3900731" y="2027238"/>
          <a:ext cx="686900" cy="686900"/>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055283" y="2027238"/>
        <a:ext cx="377796" cy="516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257CA-7F9C-42FE-BCA8-BE1F53CFD433}">
      <dsp:nvSpPr>
        <dsp:cNvPr id="0" name=""/>
        <dsp:cNvSpPr/>
      </dsp:nvSpPr>
      <dsp:spPr>
        <a:xfrm>
          <a:off x="205509" y="475239"/>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3EDCCB-2DBC-4408-9A53-555B247083FC}">
      <dsp:nvSpPr>
        <dsp:cNvPr id="0" name=""/>
        <dsp:cNvSpPr/>
      </dsp:nvSpPr>
      <dsp:spPr>
        <a:xfrm>
          <a:off x="396960" y="666691"/>
          <a:ext cx="528770" cy="528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5724BC-305F-4D84-A12A-2445C58DA638}">
      <dsp:nvSpPr>
        <dsp:cNvPr id="0" name=""/>
        <dsp:cNvSpPr/>
      </dsp:nvSpPr>
      <dsp:spPr>
        <a:xfrm>
          <a:off x="1312541" y="475239"/>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Require Regular reports from Managers: Reporting Should include Monthly Reporting from Finance, Personnel, Administrator and for larger organizations also each sub-department. </a:t>
          </a:r>
        </a:p>
      </dsp:txBody>
      <dsp:txXfrm>
        <a:off x="1312541" y="475239"/>
        <a:ext cx="2148945" cy="911674"/>
      </dsp:txXfrm>
    </dsp:sp>
    <dsp:sp modelId="{D5575EE1-CB7F-41C8-A5B9-C1EFB1C5BBEC}">
      <dsp:nvSpPr>
        <dsp:cNvPr id="0" name=""/>
        <dsp:cNvSpPr/>
      </dsp:nvSpPr>
      <dsp:spPr>
        <a:xfrm>
          <a:off x="3835925" y="475239"/>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14294E-189D-4E24-813A-3F06AAB8C823}">
      <dsp:nvSpPr>
        <dsp:cNvPr id="0" name=""/>
        <dsp:cNvSpPr/>
      </dsp:nvSpPr>
      <dsp:spPr>
        <a:xfrm>
          <a:off x="4027376" y="666691"/>
          <a:ext cx="528770" cy="528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7E3793-0000-434D-8C4B-69DD51DC0E6D}">
      <dsp:nvSpPr>
        <dsp:cNvPr id="0" name=""/>
        <dsp:cNvSpPr/>
      </dsp:nvSpPr>
      <dsp:spPr>
        <a:xfrm>
          <a:off x="4942957" y="475239"/>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Hire an Independent Financial Auditor and meet with the Auditor to Review the annual audit.</a:t>
          </a:r>
        </a:p>
      </dsp:txBody>
      <dsp:txXfrm>
        <a:off x="4942957" y="475239"/>
        <a:ext cx="2148945" cy="911674"/>
      </dsp:txXfrm>
    </dsp:sp>
    <dsp:sp modelId="{7C99FD19-6E5B-421C-8FB7-E3EB719FAF40}">
      <dsp:nvSpPr>
        <dsp:cNvPr id="0" name=""/>
        <dsp:cNvSpPr/>
      </dsp:nvSpPr>
      <dsp:spPr>
        <a:xfrm>
          <a:off x="7466341" y="475239"/>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A3F04C-9EF0-42F8-B22D-28F78ECA2711}">
      <dsp:nvSpPr>
        <dsp:cNvPr id="0" name=""/>
        <dsp:cNvSpPr/>
      </dsp:nvSpPr>
      <dsp:spPr>
        <a:xfrm>
          <a:off x="7657792" y="666691"/>
          <a:ext cx="528770" cy="5287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2DC1E0-8865-4656-9A1C-9EA0A4D58BA6}">
      <dsp:nvSpPr>
        <dsp:cNvPr id="0" name=""/>
        <dsp:cNvSpPr/>
      </dsp:nvSpPr>
      <dsp:spPr>
        <a:xfrm>
          <a:off x="8573374" y="475239"/>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The Board Approves and submits grant applications and funding applications to agencies and performance reports as well.  Make sure you read and provide input on draft reports before they are submitted and that they reflect the goals set.  </a:t>
          </a:r>
        </a:p>
      </dsp:txBody>
      <dsp:txXfrm>
        <a:off x="8573374" y="475239"/>
        <a:ext cx="2148945" cy="911674"/>
      </dsp:txXfrm>
    </dsp:sp>
    <dsp:sp modelId="{9D452505-1A24-4D3C-A06E-FDA373C5B1E7}">
      <dsp:nvSpPr>
        <dsp:cNvPr id="0" name=""/>
        <dsp:cNvSpPr/>
      </dsp:nvSpPr>
      <dsp:spPr>
        <a:xfrm>
          <a:off x="205509" y="2452790"/>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DC9328-00C6-4D8C-ADB7-BFE795A6A253}">
      <dsp:nvSpPr>
        <dsp:cNvPr id="0" name=""/>
        <dsp:cNvSpPr/>
      </dsp:nvSpPr>
      <dsp:spPr>
        <a:xfrm>
          <a:off x="396960" y="2644242"/>
          <a:ext cx="528770" cy="5287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445121-4D50-4F55-AD21-A536ACB1B0B9}">
      <dsp:nvSpPr>
        <dsp:cNvPr id="0" name=""/>
        <dsp:cNvSpPr/>
      </dsp:nvSpPr>
      <dsp:spPr>
        <a:xfrm>
          <a:off x="1312541" y="2099690"/>
          <a:ext cx="2148945" cy="1617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Adopt Policies and Amend Policies when they aren’t working for the School.</a:t>
          </a:r>
        </a:p>
        <a:p>
          <a:pPr marL="0" lvl="0" indent="0" algn="l" defTabSz="488950">
            <a:lnSpc>
              <a:spcPct val="100000"/>
            </a:lnSpc>
            <a:spcBef>
              <a:spcPct val="0"/>
            </a:spcBef>
            <a:spcAft>
              <a:spcPct val="35000"/>
            </a:spcAft>
            <a:buNone/>
          </a:pPr>
          <a:r>
            <a:rPr lang="en-US" sz="1100" kern="1200" dirty="0"/>
            <a:t>Review Internal Organizational Goals regularly.  If you set up a work plan, require updates on that work plan monthly.  </a:t>
          </a:r>
        </a:p>
      </dsp:txBody>
      <dsp:txXfrm>
        <a:off x="1312541" y="2099690"/>
        <a:ext cx="2148945" cy="1617874"/>
      </dsp:txXfrm>
    </dsp:sp>
    <dsp:sp modelId="{05967DDE-EAD9-43D7-9252-F42708FEB680}">
      <dsp:nvSpPr>
        <dsp:cNvPr id="0" name=""/>
        <dsp:cNvSpPr/>
      </dsp:nvSpPr>
      <dsp:spPr>
        <a:xfrm>
          <a:off x="3835925" y="2452790"/>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76BD38-FF8E-46EA-9966-130D4105D389}">
      <dsp:nvSpPr>
        <dsp:cNvPr id="0" name=""/>
        <dsp:cNvSpPr/>
      </dsp:nvSpPr>
      <dsp:spPr>
        <a:xfrm>
          <a:off x="4027376" y="2644242"/>
          <a:ext cx="528770" cy="5287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852D3D-E358-4DC3-A1A6-8522BBE7CDC5}">
      <dsp:nvSpPr>
        <dsp:cNvPr id="0" name=""/>
        <dsp:cNvSpPr/>
      </dsp:nvSpPr>
      <dsp:spPr>
        <a:xfrm>
          <a:off x="4942957"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Make sure any business tabled or not decided on is brought back for a report at the next Board meeting. </a:t>
          </a:r>
        </a:p>
      </dsp:txBody>
      <dsp:txXfrm>
        <a:off x="4942957" y="2452790"/>
        <a:ext cx="2148945" cy="911674"/>
      </dsp:txXfrm>
    </dsp:sp>
    <dsp:sp modelId="{5C87AA8D-73BF-4FC0-A0F6-86CFAB285A39}">
      <dsp:nvSpPr>
        <dsp:cNvPr id="0" name=""/>
        <dsp:cNvSpPr/>
      </dsp:nvSpPr>
      <dsp:spPr>
        <a:xfrm>
          <a:off x="7466341" y="2452790"/>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055706-4B67-4873-842F-CF37FD36274A}">
      <dsp:nvSpPr>
        <dsp:cNvPr id="0" name=""/>
        <dsp:cNvSpPr/>
      </dsp:nvSpPr>
      <dsp:spPr>
        <a:xfrm>
          <a:off x="7657792" y="2644242"/>
          <a:ext cx="528770" cy="52877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AA5C68-EC82-4AC4-9330-F06EBF7D402D}">
      <dsp:nvSpPr>
        <dsp:cNvPr id="0" name=""/>
        <dsp:cNvSpPr/>
      </dsp:nvSpPr>
      <dsp:spPr>
        <a:xfrm>
          <a:off x="8573374"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Meet with those you serve on a regular basis – this prevents a lot of unnecessary conflicts.  </a:t>
          </a:r>
        </a:p>
      </dsp:txBody>
      <dsp:txXfrm>
        <a:off x="8573374" y="2452790"/>
        <a:ext cx="2148945" cy="9116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C50DE-21FD-49E4-83FC-8DDA8CAB265E}">
      <dsp:nvSpPr>
        <dsp:cNvPr id="0" name=""/>
        <dsp:cNvSpPr/>
      </dsp:nvSpPr>
      <dsp:spPr>
        <a:xfrm>
          <a:off x="2968203" y="511688"/>
          <a:ext cx="395868" cy="91440"/>
        </a:xfrm>
        <a:custGeom>
          <a:avLst/>
          <a:gdLst/>
          <a:ahLst/>
          <a:cxnLst/>
          <a:rect l="0" t="0" r="0" b="0"/>
          <a:pathLst>
            <a:path>
              <a:moveTo>
                <a:pt x="0" y="45720"/>
              </a:moveTo>
              <a:lnTo>
                <a:pt x="395868"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155475" y="555276"/>
        <a:ext cx="21323" cy="4264"/>
      </dsp:txXfrm>
    </dsp:sp>
    <dsp:sp modelId="{3DAFED57-91B7-492B-82ED-9479A4C8A400}">
      <dsp:nvSpPr>
        <dsp:cNvPr id="0" name=""/>
        <dsp:cNvSpPr/>
      </dsp:nvSpPr>
      <dsp:spPr>
        <a:xfrm>
          <a:off x="1115793" y="1146"/>
          <a:ext cx="1854209" cy="11125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858" tIns="95371" rIns="90858" bIns="95371" numCol="1" spcCol="1270" anchor="ctr" anchorCtr="0">
          <a:noAutofit/>
        </a:bodyPr>
        <a:lstStyle/>
        <a:p>
          <a:pPr marL="0" lvl="0" indent="0" algn="ctr" defTabSz="622300">
            <a:lnSpc>
              <a:spcPct val="90000"/>
            </a:lnSpc>
            <a:spcBef>
              <a:spcPct val="0"/>
            </a:spcBef>
            <a:spcAft>
              <a:spcPct val="35000"/>
            </a:spcAft>
            <a:buNone/>
          </a:pPr>
          <a:r>
            <a:rPr lang="en-US" sz="1400" kern="1200" dirty="0"/>
            <a:t>Board Has Power Only As A Group</a:t>
          </a:r>
        </a:p>
      </dsp:txBody>
      <dsp:txXfrm>
        <a:off x="1115793" y="1146"/>
        <a:ext cx="1854209" cy="1112525"/>
      </dsp:txXfrm>
    </dsp:sp>
    <dsp:sp modelId="{89E23418-475A-445D-8A20-3ACD420593EC}">
      <dsp:nvSpPr>
        <dsp:cNvPr id="0" name=""/>
        <dsp:cNvSpPr/>
      </dsp:nvSpPr>
      <dsp:spPr>
        <a:xfrm>
          <a:off x="5248880" y="511688"/>
          <a:ext cx="395868" cy="91440"/>
        </a:xfrm>
        <a:custGeom>
          <a:avLst/>
          <a:gdLst/>
          <a:ahLst/>
          <a:cxnLst/>
          <a:rect l="0" t="0" r="0" b="0"/>
          <a:pathLst>
            <a:path>
              <a:moveTo>
                <a:pt x="0" y="45720"/>
              </a:moveTo>
              <a:lnTo>
                <a:pt x="395868" y="45720"/>
              </a:lnTo>
            </a:path>
          </a:pathLst>
        </a:custGeom>
        <a:noFill/>
        <a:ln w="6350" cap="flat" cmpd="sng" algn="ctr">
          <a:solidFill>
            <a:schemeClr val="accent2">
              <a:hueOff val="-145536"/>
              <a:satOff val="-8393"/>
              <a:lumOff val="86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436152" y="555276"/>
        <a:ext cx="21323" cy="4264"/>
      </dsp:txXfrm>
    </dsp:sp>
    <dsp:sp modelId="{8739ECC2-C54A-41A7-A650-5F5B373E643C}">
      <dsp:nvSpPr>
        <dsp:cNvPr id="0" name=""/>
        <dsp:cNvSpPr/>
      </dsp:nvSpPr>
      <dsp:spPr>
        <a:xfrm>
          <a:off x="3396471" y="1146"/>
          <a:ext cx="1854209" cy="1112525"/>
        </a:xfrm>
        <a:prstGeom prst="rect">
          <a:avLst/>
        </a:prstGeom>
        <a:solidFill>
          <a:schemeClr val="accent2">
            <a:hueOff val="-132306"/>
            <a:satOff val="-7630"/>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858" tIns="95371" rIns="90858" bIns="95371" numCol="1" spcCol="1270" anchor="ctr" anchorCtr="0">
          <a:noAutofit/>
        </a:bodyPr>
        <a:lstStyle/>
        <a:p>
          <a:pPr marL="0" lvl="0" indent="0" algn="ctr" defTabSz="622300">
            <a:lnSpc>
              <a:spcPct val="90000"/>
            </a:lnSpc>
            <a:spcBef>
              <a:spcPct val="0"/>
            </a:spcBef>
            <a:spcAft>
              <a:spcPct val="35000"/>
            </a:spcAft>
            <a:buNone/>
          </a:pPr>
          <a:r>
            <a:rPr lang="en-US" sz="1400" kern="1200" dirty="0"/>
            <a:t>Full Participation</a:t>
          </a:r>
        </a:p>
      </dsp:txBody>
      <dsp:txXfrm>
        <a:off x="3396471" y="1146"/>
        <a:ext cx="1854209" cy="1112525"/>
      </dsp:txXfrm>
    </dsp:sp>
    <dsp:sp modelId="{7E54605C-D554-4675-8ED8-2030ABE4D38A}">
      <dsp:nvSpPr>
        <dsp:cNvPr id="0" name=""/>
        <dsp:cNvSpPr/>
      </dsp:nvSpPr>
      <dsp:spPr>
        <a:xfrm>
          <a:off x="7529557" y="511688"/>
          <a:ext cx="395868" cy="91440"/>
        </a:xfrm>
        <a:custGeom>
          <a:avLst/>
          <a:gdLst/>
          <a:ahLst/>
          <a:cxnLst/>
          <a:rect l="0" t="0" r="0" b="0"/>
          <a:pathLst>
            <a:path>
              <a:moveTo>
                <a:pt x="0" y="45720"/>
              </a:moveTo>
              <a:lnTo>
                <a:pt x="395868" y="45720"/>
              </a:lnTo>
            </a:path>
          </a:pathLst>
        </a:custGeom>
        <a:noFill/>
        <a:ln w="6350" cap="flat" cmpd="sng" algn="ctr">
          <a:solidFill>
            <a:schemeClr val="accent2">
              <a:hueOff val="-291073"/>
              <a:satOff val="-16786"/>
              <a:lumOff val="172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716830" y="555276"/>
        <a:ext cx="21323" cy="4264"/>
      </dsp:txXfrm>
    </dsp:sp>
    <dsp:sp modelId="{8BBB16FB-920E-4D6C-84DE-A629173734E8}">
      <dsp:nvSpPr>
        <dsp:cNvPr id="0" name=""/>
        <dsp:cNvSpPr/>
      </dsp:nvSpPr>
      <dsp:spPr>
        <a:xfrm>
          <a:off x="5677148" y="1146"/>
          <a:ext cx="1854209" cy="1112525"/>
        </a:xfrm>
        <a:prstGeom prst="rect">
          <a:avLst/>
        </a:prstGeom>
        <a:solidFill>
          <a:schemeClr val="accent2">
            <a:hueOff val="-264611"/>
            <a:satOff val="-15260"/>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858" tIns="95371" rIns="90858" bIns="95371" numCol="1" spcCol="1270" anchor="ctr" anchorCtr="0">
          <a:noAutofit/>
        </a:bodyPr>
        <a:lstStyle/>
        <a:p>
          <a:pPr marL="0" lvl="0" indent="0" algn="ctr" defTabSz="622300">
            <a:lnSpc>
              <a:spcPct val="90000"/>
            </a:lnSpc>
            <a:spcBef>
              <a:spcPct val="0"/>
            </a:spcBef>
            <a:spcAft>
              <a:spcPct val="35000"/>
            </a:spcAft>
            <a:buNone/>
          </a:pPr>
          <a:r>
            <a:rPr lang="en-US" sz="1400" kern="1200" dirty="0"/>
            <a:t>Challenge One Another</a:t>
          </a:r>
        </a:p>
      </dsp:txBody>
      <dsp:txXfrm>
        <a:off x="5677148" y="1146"/>
        <a:ext cx="1854209" cy="1112525"/>
      </dsp:txXfrm>
    </dsp:sp>
    <dsp:sp modelId="{E6593E9A-9936-4DD6-8D9E-83501076DB73}">
      <dsp:nvSpPr>
        <dsp:cNvPr id="0" name=""/>
        <dsp:cNvSpPr/>
      </dsp:nvSpPr>
      <dsp:spPr>
        <a:xfrm>
          <a:off x="2042898" y="1111871"/>
          <a:ext cx="6842032" cy="395868"/>
        </a:xfrm>
        <a:custGeom>
          <a:avLst/>
          <a:gdLst/>
          <a:ahLst/>
          <a:cxnLst/>
          <a:rect l="0" t="0" r="0" b="0"/>
          <a:pathLst>
            <a:path>
              <a:moveTo>
                <a:pt x="6842032" y="0"/>
              </a:moveTo>
              <a:lnTo>
                <a:pt x="6842032" y="215034"/>
              </a:lnTo>
              <a:lnTo>
                <a:pt x="0" y="215034"/>
              </a:lnTo>
              <a:lnTo>
                <a:pt x="0" y="395868"/>
              </a:lnTo>
            </a:path>
          </a:pathLst>
        </a:custGeom>
        <a:noFill/>
        <a:ln w="6350" cap="flat" cmpd="sng" algn="ctr">
          <a:solidFill>
            <a:schemeClr val="accent2">
              <a:hueOff val="-436609"/>
              <a:satOff val="-25178"/>
              <a:lumOff val="25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292531" y="1307673"/>
        <a:ext cx="342765" cy="4264"/>
      </dsp:txXfrm>
    </dsp:sp>
    <dsp:sp modelId="{9968322A-9D80-4C71-8B57-0C7062DCE8C9}">
      <dsp:nvSpPr>
        <dsp:cNvPr id="0" name=""/>
        <dsp:cNvSpPr/>
      </dsp:nvSpPr>
      <dsp:spPr>
        <a:xfrm>
          <a:off x="7957825" y="1146"/>
          <a:ext cx="1854209" cy="1112525"/>
        </a:xfrm>
        <a:prstGeom prst="rect">
          <a:avLst/>
        </a:prstGeom>
        <a:solidFill>
          <a:schemeClr val="accent2">
            <a:hueOff val="-396917"/>
            <a:satOff val="-22889"/>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858" tIns="95371" rIns="90858" bIns="95371" numCol="1" spcCol="1270" anchor="ctr" anchorCtr="0">
          <a:noAutofit/>
        </a:bodyPr>
        <a:lstStyle/>
        <a:p>
          <a:pPr marL="0" lvl="0" indent="0" algn="ctr" defTabSz="622300">
            <a:lnSpc>
              <a:spcPct val="90000"/>
            </a:lnSpc>
            <a:spcBef>
              <a:spcPct val="0"/>
            </a:spcBef>
            <a:spcAft>
              <a:spcPct val="35000"/>
            </a:spcAft>
            <a:buNone/>
          </a:pPr>
          <a:r>
            <a:rPr lang="en-US" sz="1400" kern="1200" dirty="0"/>
            <a:t>Encourage Diversity of Viewpoints</a:t>
          </a:r>
        </a:p>
      </dsp:txBody>
      <dsp:txXfrm>
        <a:off x="7957825" y="1146"/>
        <a:ext cx="1854209" cy="1112525"/>
      </dsp:txXfrm>
    </dsp:sp>
    <dsp:sp modelId="{F025000C-1CC2-4C1C-9144-91D923BD8DAE}">
      <dsp:nvSpPr>
        <dsp:cNvPr id="0" name=""/>
        <dsp:cNvSpPr/>
      </dsp:nvSpPr>
      <dsp:spPr>
        <a:xfrm>
          <a:off x="2968203" y="2050682"/>
          <a:ext cx="395868" cy="91440"/>
        </a:xfrm>
        <a:custGeom>
          <a:avLst/>
          <a:gdLst/>
          <a:ahLst/>
          <a:cxnLst/>
          <a:rect l="0" t="0" r="0" b="0"/>
          <a:pathLst>
            <a:path>
              <a:moveTo>
                <a:pt x="0" y="45720"/>
              </a:moveTo>
              <a:lnTo>
                <a:pt x="395868" y="45720"/>
              </a:lnTo>
            </a:path>
          </a:pathLst>
        </a:custGeom>
        <a:noFill/>
        <a:ln w="6350" cap="flat" cmpd="sng" algn="ctr">
          <a:solidFill>
            <a:schemeClr val="accent2">
              <a:hueOff val="-582145"/>
              <a:satOff val="-33571"/>
              <a:lumOff val="345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155475" y="2094270"/>
        <a:ext cx="21323" cy="4264"/>
      </dsp:txXfrm>
    </dsp:sp>
    <dsp:sp modelId="{45C5B73C-4DC2-4663-B9F2-8B508FB4F960}">
      <dsp:nvSpPr>
        <dsp:cNvPr id="0" name=""/>
        <dsp:cNvSpPr/>
      </dsp:nvSpPr>
      <dsp:spPr>
        <a:xfrm>
          <a:off x="1115793" y="1540139"/>
          <a:ext cx="1854209" cy="1112525"/>
        </a:xfrm>
        <a:prstGeom prst="rect">
          <a:avLst/>
        </a:prstGeom>
        <a:solidFill>
          <a:schemeClr val="accent2">
            <a:hueOff val="-529223"/>
            <a:satOff val="-30519"/>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858" tIns="95371" rIns="90858" bIns="95371" numCol="1" spcCol="1270" anchor="ctr" anchorCtr="0">
          <a:noAutofit/>
        </a:bodyPr>
        <a:lstStyle/>
        <a:p>
          <a:pPr marL="0" lvl="0" indent="0" algn="ctr" defTabSz="622300">
            <a:lnSpc>
              <a:spcPct val="90000"/>
            </a:lnSpc>
            <a:spcBef>
              <a:spcPct val="0"/>
            </a:spcBef>
            <a:spcAft>
              <a:spcPct val="35000"/>
            </a:spcAft>
            <a:buNone/>
          </a:pPr>
          <a:r>
            <a:rPr lang="en-US" sz="1400" kern="1200" dirty="0"/>
            <a:t>Support Full Board Decision</a:t>
          </a:r>
        </a:p>
      </dsp:txBody>
      <dsp:txXfrm>
        <a:off x="1115793" y="1540139"/>
        <a:ext cx="1854209" cy="1112525"/>
      </dsp:txXfrm>
    </dsp:sp>
    <dsp:sp modelId="{30559FF0-C2B1-4FFF-9A5A-82BB4231005B}">
      <dsp:nvSpPr>
        <dsp:cNvPr id="0" name=""/>
        <dsp:cNvSpPr/>
      </dsp:nvSpPr>
      <dsp:spPr>
        <a:xfrm>
          <a:off x="5248880" y="2050682"/>
          <a:ext cx="395868" cy="91440"/>
        </a:xfrm>
        <a:custGeom>
          <a:avLst/>
          <a:gdLst/>
          <a:ahLst/>
          <a:cxnLst/>
          <a:rect l="0" t="0" r="0" b="0"/>
          <a:pathLst>
            <a:path>
              <a:moveTo>
                <a:pt x="0" y="45720"/>
              </a:moveTo>
              <a:lnTo>
                <a:pt x="395868" y="45720"/>
              </a:lnTo>
            </a:path>
          </a:pathLst>
        </a:custGeom>
        <a:noFill/>
        <a:ln w="6350" cap="flat" cmpd="sng" algn="ctr">
          <a:solidFill>
            <a:schemeClr val="accent2">
              <a:hueOff val="-727682"/>
              <a:satOff val="-41964"/>
              <a:lumOff val="43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436152" y="2094270"/>
        <a:ext cx="21323" cy="4264"/>
      </dsp:txXfrm>
    </dsp:sp>
    <dsp:sp modelId="{8606BC30-F9CF-45FE-B395-233B4BCC93AB}">
      <dsp:nvSpPr>
        <dsp:cNvPr id="0" name=""/>
        <dsp:cNvSpPr/>
      </dsp:nvSpPr>
      <dsp:spPr>
        <a:xfrm>
          <a:off x="3396471" y="1540139"/>
          <a:ext cx="1854209" cy="1112525"/>
        </a:xfrm>
        <a:prstGeom prst="rect">
          <a:avLst/>
        </a:prstGeom>
        <a:solidFill>
          <a:schemeClr val="accent2">
            <a:hueOff val="-661529"/>
            <a:satOff val="-38149"/>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858" tIns="95371" rIns="90858" bIns="95371" numCol="1" spcCol="1270" anchor="ctr" anchorCtr="0">
          <a:noAutofit/>
        </a:bodyPr>
        <a:lstStyle/>
        <a:p>
          <a:pPr marL="0" lvl="0" indent="0" algn="ctr" defTabSz="622300">
            <a:lnSpc>
              <a:spcPct val="90000"/>
            </a:lnSpc>
            <a:spcBef>
              <a:spcPct val="0"/>
            </a:spcBef>
            <a:spcAft>
              <a:spcPct val="35000"/>
            </a:spcAft>
            <a:buNone/>
          </a:pPr>
          <a:r>
            <a:rPr lang="en-US" sz="1400" kern="1200" dirty="0"/>
            <a:t>Cultural Considerations</a:t>
          </a:r>
        </a:p>
      </dsp:txBody>
      <dsp:txXfrm>
        <a:off x="3396471" y="1540139"/>
        <a:ext cx="1854209" cy="1112525"/>
      </dsp:txXfrm>
    </dsp:sp>
    <dsp:sp modelId="{998792BD-EF3F-48F5-9A3C-95B57C036295}">
      <dsp:nvSpPr>
        <dsp:cNvPr id="0" name=""/>
        <dsp:cNvSpPr/>
      </dsp:nvSpPr>
      <dsp:spPr>
        <a:xfrm>
          <a:off x="7529557" y="2050682"/>
          <a:ext cx="395868" cy="91440"/>
        </a:xfrm>
        <a:custGeom>
          <a:avLst/>
          <a:gdLst/>
          <a:ahLst/>
          <a:cxnLst/>
          <a:rect l="0" t="0" r="0" b="0"/>
          <a:pathLst>
            <a:path>
              <a:moveTo>
                <a:pt x="0" y="45720"/>
              </a:moveTo>
              <a:lnTo>
                <a:pt x="395868" y="45720"/>
              </a:lnTo>
            </a:path>
          </a:pathLst>
        </a:custGeom>
        <a:noFill/>
        <a:ln w="6350" cap="flat" cmpd="sng" algn="ctr">
          <a:solidFill>
            <a:schemeClr val="accent2">
              <a:hueOff val="-873218"/>
              <a:satOff val="-50357"/>
              <a:lumOff val="51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716830" y="2094270"/>
        <a:ext cx="21323" cy="4264"/>
      </dsp:txXfrm>
    </dsp:sp>
    <dsp:sp modelId="{7B2E8A64-899C-47D3-A6F8-E3488D28CF47}">
      <dsp:nvSpPr>
        <dsp:cNvPr id="0" name=""/>
        <dsp:cNvSpPr/>
      </dsp:nvSpPr>
      <dsp:spPr>
        <a:xfrm>
          <a:off x="5677148" y="1540139"/>
          <a:ext cx="1854209" cy="1112525"/>
        </a:xfrm>
        <a:prstGeom prst="rect">
          <a:avLst/>
        </a:prstGeom>
        <a:solidFill>
          <a:schemeClr val="accent2">
            <a:hueOff val="-793834"/>
            <a:satOff val="-45779"/>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858" tIns="95371" rIns="90858" bIns="95371" numCol="1" spcCol="1270" anchor="ctr" anchorCtr="0">
          <a:noAutofit/>
        </a:bodyPr>
        <a:lstStyle/>
        <a:p>
          <a:pPr marL="0" lvl="0" indent="0" algn="ctr" defTabSz="622300">
            <a:lnSpc>
              <a:spcPct val="90000"/>
            </a:lnSpc>
            <a:spcBef>
              <a:spcPct val="0"/>
            </a:spcBef>
            <a:spcAft>
              <a:spcPct val="35000"/>
            </a:spcAft>
            <a:buNone/>
          </a:pPr>
          <a:r>
            <a:rPr lang="en-US" sz="1400" kern="1200" dirty="0"/>
            <a:t>Develop Well Thought Out Governance Policies </a:t>
          </a:r>
        </a:p>
      </dsp:txBody>
      <dsp:txXfrm>
        <a:off x="5677148" y="1540139"/>
        <a:ext cx="1854209" cy="1112525"/>
      </dsp:txXfrm>
    </dsp:sp>
    <dsp:sp modelId="{73A3D348-405E-4F75-9672-801EC3538A2B}">
      <dsp:nvSpPr>
        <dsp:cNvPr id="0" name=""/>
        <dsp:cNvSpPr/>
      </dsp:nvSpPr>
      <dsp:spPr>
        <a:xfrm>
          <a:off x="2042898" y="2650865"/>
          <a:ext cx="6842032" cy="395868"/>
        </a:xfrm>
        <a:custGeom>
          <a:avLst/>
          <a:gdLst/>
          <a:ahLst/>
          <a:cxnLst/>
          <a:rect l="0" t="0" r="0" b="0"/>
          <a:pathLst>
            <a:path>
              <a:moveTo>
                <a:pt x="6842032" y="0"/>
              </a:moveTo>
              <a:lnTo>
                <a:pt x="6842032" y="215034"/>
              </a:lnTo>
              <a:lnTo>
                <a:pt x="0" y="215034"/>
              </a:lnTo>
              <a:lnTo>
                <a:pt x="0" y="395868"/>
              </a:lnTo>
            </a:path>
          </a:pathLst>
        </a:custGeom>
        <a:noFill/>
        <a:ln w="6350" cap="flat" cmpd="sng" algn="ctr">
          <a:solidFill>
            <a:schemeClr val="accent2">
              <a:hueOff val="-1018754"/>
              <a:satOff val="-58750"/>
              <a:lumOff val="604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292531" y="2846667"/>
        <a:ext cx="342765" cy="4264"/>
      </dsp:txXfrm>
    </dsp:sp>
    <dsp:sp modelId="{17DDF63E-EA6A-4656-B533-113021344938}">
      <dsp:nvSpPr>
        <dsp:cNvPr id="0" name=""/>
        <dsp:cNvSpPr/>
      </dsp:nvSpPr>
      <dsp:spPr>
        <a:xfrm>
          <a:off x="7957825" y="1540139"/>
          <a:ext cx="1854209" cy="1112525"/>
        </a:xfrm>
        <a:prstGeom prst="rect">
          <a:avLst/>
        </a:prstGeom>
        <a:solidFill>
          <a:schemeClr val="accent2">
            <a:hueOff val="-926140"/>
            <a:satOff val="-53409"/>
            <a:lumOff val="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858" tIns="95371" rIns="90858" bIns="95371" numCol="1" spcCol="1270" anchor="ctr" anchorCtr="0">
          <a:noAutofit/>
        </a:bodyPr>
        <a:lstStyle/>
        <a:p>
          <a:pPr marL="0" lvl="0" indent="0" algn="ctr" defTabSz="622300">
            <a:lnSpc>
              <a:spcPct val="90000"/>
            </a:lnSpc>
            <a:spcBef>
              <a:spcPct val="0"/>
            </a:spcBef>
            <a:spcAft>
              <a:spcPct val="35000"/>
            </a:spcAft>
            <a:buNone/>
          </a:pPr>
          <a:r>
            <a:rPr lang="en-US" sz="1400" kern="1200" dirty="0"/>
            <a:t>Follow Established Rules of Order</a:t>
          </a:r>
        </a:p>
      </dsp:txBody>
      <dsp:txXfrm>
        <a:off x="7957825" y="1540139"/>
        <a:ext cx="1854209" cy="1112525"/>
      </dsp:txXfrm>
    </dsp:sp>
    <dsp:sp modelId="{D59B7D31-C46E-4178-A5CD-8D746832874A}">
      <dsp:nvSpPr>
        <dsp:cNvPr id="0" name=""/>
        <dsp:cNvSpPr/>
      </dsp:nvSpPr>
      <dsp:spPr>
        <a:xfrm>
          <a:off x="2968203" y="3589676"/>
          <a:ext cx="395868" cy="91440"/>
        </a:xfrm>
        <a:custGeom>
          <a:avLst/>
          <a:gdLst/>
          <a:ahLst/>
          <a:cxnLst/>
          <a:rect l="0" t="0" r="0" b="0"/>
          <a:pathLst>
            <a:path>
              <a:moveTo>
                <a:pt x="0" y="45720"/>
              </a:moveTo>
              <a:lnTo>
                <a:pt x="395868" y="45720"/>
              </a:lnTo>
            </a:path>
          </a:pathLst>
        </a:custGeom>
        <a:noFill/>
        <a:ln w="6350" cap="flat" cmpd="sng" algn="ctr">
          <a:solidFill>
            <a:schemeClr val="accent2">
              <a:hueOff val="-1164290"/>
              <a:satOff val="-67142"/>
              <a:lumOff val="690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155475" y="3633263"/>
        <a:ext cx="21323" cy="4264"/>
      </dsp:txXfrm>
    </dsp:sp>
    <dsp:sp modelId="{2704CD92-5464-4C57-85C2-643ECFFB6DDB}">
      <dsp:nvSpPr>
        <dsp:cNvPr id="0" name=""/>
        <dsp:cNvSpPr/>
      </dsp:nvSpPr>
      <dsp:spPr>
        <a:xfrm>
          <a:off x="1115793" y="3079133"/>
          <a:ext cx="1854209" cy="1112525"/>
        </a:xfrm>
        <a:prstGeom prst="rect">
          <a:avLst/>
        </a:prstGeom>
        <a:solidFill>
          <a:schemeClr val="accent2">
            <a:hueOff val="-1058446"/>
            <a:satOff val="-61039"/>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858" tIns="95371" rIns="90858" bIns="95371" numCol="1" spcCol="1270" anchor="ctr" anchorCtr="0">
          <a:noAutofit/>
        </a:bodyPr>
        <a:lstStyle/>
        <a:p>
          <a:pPr marL="0" lvl="0" indent="0" algn="ctr" defTabSz="622300">
            <a:lnSpc>
              <a:spcPct val="90000"/>
            </a:lnSpc>
            <a:spcBef>
              <a:spcPct val="0"/>
            </a:spcBef>
            <a:spcAft>
              <a:spcPct val="35000"/>
            </a:spcAft>
            <a:buNone/>
          </a:pPr>
          <a:r>
            <a:rPr lang="en-US" sz="1400" kern="1200" dirty="0"/>
            <a:t>Keep Meetings Within Allotted Time</a:t>
          </a:r>
        </a:p>
      </dsp:txBody>
      <dsp:txXfrm>
        <a:off x="1115793" y="3079133"/>
        <a:ext cx="1854209" cy="1112525"/>
      </dsp:txXfrm>
    </dsp:sp>
    <dsp:sp modelId="{E5EC378B-FA7B-4A53-85D4-4B8A832EBBDF}">
      <dsp:nvSpPr>
        <dsp:cNvPr id="0" name=""/>
        <dsp:cNvSpPr/>
      </dsp:nvSpPr>
      <dsp:spPr>
        <a:xfrm>
          <a:off x="5248880" y="3589676"/>
          <a:ext cx="395868" cy="91440"/>
        </a:xfrm>
        <a:custGeom>
          <a:avLst/>
          <a:gdLst/>
          <a:ahLst/>
          <a:cxnLst/>
          <a:rect l="0" t="0" r="0" b="0"/>
          <a:pathLst>
            <a:path>
              <a:moveTo>
                <a:pt x="0" y="45720"/>
              </a:moveTo>
              <a:lnTo>
                <a:pt x="395868" y="45720"/>
              </a:lnTo>
            </a:path>
          </a:pathLst>
        </a:custGeom>
        <a:noFill/>
        <a:ln w="6350" cap="flat" cmpd="sng" algn="ctr">
          <a:solidFill>
            <a:schemeClr val="accent2">
              <a:hueOff val="-1309827"/>
              <a:satOff val="-75535"/>
              <a:lumOff val="7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436152" y="3633263"/>
        <a:ext cx="21323" cy="4264"/>
      </dsp:txXfrm>
    </dsp:sp>
    <dsp:sp modelId="{5C50098B-DB97-4AA8-B48D-B7E4D69A74BC}">
      <dsp:nvSpPr>
        <dsp:cNvPr id="0" name=""/>
        <dsp:cNvSpPr/>
      </dsp:nvSpPr>
      <dsp:spPr>
        <a:xfrm>
          <a:off x="3396471" y="3079133"/>
          <a:ext cx="1854209" cy="1112525"/>
        </a:xfrm>
        <a:prstGeom prst="rect">
          <a:avLst/>
        </a:prstGeom>
        <a:solidFill>
          <a:schemeClr val="accent2">
            <a:hueOff val="-1190752"/>
            <a:satOff val="-68668"/>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858" tIns="95371" rIns="90858" bIns="95371" numCol="1" spcCol="1270" anchor="ctr" anchorCtr="0">
          <a:noAutofit/>
        </a:bodyPr>
        <a:lstStyle/>
        <a:p>
          <a:pPr marL="0" lvl="0" indent="0" algn="ctr" defTabSz="622300">
            <a:lnSpc>
              <a:spcPct val="90000"/>
            </a:lnSpc>
            <a:spcBef>
              <a:spcPct val="0"/>
            </a:spcBef>
            <a:spcAft>
              <a:spcPct val="35000"/>
            </a:spcAft>
            <a:buNone/>
          </a:pPr>
          <a:r>
            <a:rPr lang="en-US" sz="1400" kern="1200" dirty="0"/>
            <a:t>Limit Involvement With Day-to-Day Operations (examples)</a:t>
          </a:r>
        </a:p>
      </dsp:txBody>
      <dsp:txXfrm>
        <a:off x="3396471" y="3079133"/>
        <a:ext cx="1854209" cy="1112525"/>
      </dsp:txXfrm>
    </dsp:sp>
    <dsp:sp modelId="{11027D22-1D32-464A-87A4-489E69055A80}">
      <dsp:nvSpPr>
        <dsp:cNvPr id="0" name=""/>
        <dsp:cNvSpPr/>
      </dsp:nvSpPr>
      <dsp:spPr>
        <a:xfrm>
          <a:off x="7529557" y="3589676"/>
          <a:ext cx="395868" cy="91440"/>
        </a:xfrm>
        <a:custGeom>
          <a:avLst/>
          <a:gdLst/>
          <a:ahLst/>
          <a:cxnLst/>
          <a:rect l="0" t="0" r="0" b="0"/>
          <a:pathLst>
            <a:path>
              <a:moveTo>
                <a:pt x="0" y="45720"/>
              </a:moveTo>
              <a:lnTo>
                <a:pt x="395868"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716830" y="3633263"/>
        <a:ext cx="21323" cy="4264"/>
      </dsp:txXfrm>
    </dsp:sp>
    <dsp:sp modelId="{CE2F50F5-C268-433C-BEEB-0FC6927ED44F}">
      <dsp:nvSpPr>
        <dsp:cNvPr id="0" name=""/>
        <dsp:cNvSpPr/>
      </dsp:nvSpPr>
      <dsp:spPr>
        <a:xfrm>
          <a:off x="5677148" y="3079133"/>
          <a:ext cx="1854209" cy="1112525"/>
        </a:xfrm>
        <a:prstGeom prst="rect">
          <a:avLst/>
        </a:prstGeom>
        <a:solidFill>
          <a:schemeClr val="accent2">
            <a:hueOff val="-1323057"/>
            <a:satOff val="-76298"/>
            <a:lumOff val="78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858" tIns="95371" rIns="90858" bIns="95371" numCol="1" spcCol="1270" anchor="ctr" anchorCtr="0">
          <a:noAutofit/>
        </a:bodyPr>
        <a:lstStyle/>
        <a:p>
          <a:pPr marL="0" lvl="0" indent="0" algn="ctr" defTabSz="622300">
            <a:lnSpc>
              <a:spcPct val="90000"/>
            </a:lnSpc>
            <a:spcBef>
              <a:spcPct val="0"/>
            </a:spcBef>
            <a:spcAft>
              <a:spcPct val="35000"/>
            </a:spcAft>
            <a:buNone/>
          </a:pPr>
          <a:r>
            <a:rPr lang="en-US" sz="1400" kern="1200" dirty="0"/>
            <a:t>Develop Good Working Relationships With the School Administrator</a:t>
          </a:r>
        </a:p>
      </dsp:txBody>
      <dsp:txXfrm>
        <a:off x="5677148" y="3079133"/>
        <a:ext cx="1854209" cy="1112525"/>
      </dsp:txXfrm>
    </dsp:sp>
    <dsp:sp modelId="{E935A911-E2C1-4772-9BED-70FFBC6C321A}">
      <dsp:nvSpPr>
        <dsp:cNvPr id="0" name=""/>
        <dsp:cNvSpPr/>
      </dsp:nvSpPr>
      <dsp:spPr>
        <a:xfrm>
          <a:off x="7957825" y="3079133"/>
          <a:ext cx="1854209" cy="111252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858" tIns="95371" rIns="90858" bIns="95371" numCol="1" spcCol="1270" anchor="ctr" anchorCtr="0">
          <a:noAutofit/>
        </a:bodyPr>
        <a:lstStyle/>
        <a:p>
          <a:pPr marL="0" lvl="0" indent="0" algn="ctr" defTabSz="622300">
            <a:lnSpc>
              <a:spcPct val="90000"/>
            </a:lnSpc>
            <a:spcBef>
              <a:spcPct val="0"/>
            </a:spcBef>
            <a:spcAft>
              <a:spcPct val="35000"/>
            </a:spcAft>
            <a:buNone/>
          </a:pPr>
          <a:r>
            <a:rPr lang="en-US" sz="1400" kern="1200" dirty="0"/>
            <a:t>Add Value – Ways to Make the Administrator More Effective</a:t>
          </a:r>
        </a:p>
      </dsp:txBody>
      <dsp:txXfrm>
        <a:off x="7957825" y="3079133"/>
        <a:ext cx="1854209" cy="11125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BA756-1D46-424F-B06D-05EA0DDF9118}">
      <dsp:nvSpPr>
        <dsp:cNvPr id="0" name=""/>
        <dsp:cNvSpPr/>
      </dsp:nvSpPr>
      <dsp:spPr>
        <a:xfrm>
          <a:off x="539226" y="124"/>
          <a:ext cx="2477719" cy="148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Board has authority to conduct business at any properly called Board meeting.  </a:t>
          </a:r>
        </a:p>
      </dsp:txBody>
      <dsp:txXfrm>
        <a:off x="539226" y="124"/>
        <a:ext cx="2477719" cy="1486631"/>
      </dsp:txXfrm>
    </dsp:sp>
    <dsp:sp modelId="{16C75614-BC13-405C-A1D0-64E95E6C5827}">
      <dsp:nvSpPr>
        <dsp:cNvPr id="0" name=""/>
        <dsp:cNvSpPr/>
      </dsp:nvSpPr>
      <dsp:spPr>
        <a:xfrm>
          <a:off x="3264717" y="124"/>
          <a:ext cx="2477719" cy="148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Board shall be non-commercial, non-sectarian, and non-partisan. </a:t>
          </a:r>
        </a:p>
      </dsp:txBody>
      <dsp:txXfrm>
        <a:off x="3264717" y="124"/>
        <a:ext cx="2477719" cy="1486631"/>
      </dsp:txXfrm>
    </dsp:sp>
    <dsp:sp modelId="{A9B6DF05-76C7-4A16-AF7A-2EC60159F82C}">
      <dsp:nvSpPr>
        <dsp:cNvPr id="0" name=""/>
        <dsp:cNvSpPr/>
      </dsp:nvSpPr>
      <dsp:spPr>
        <a:xfrm>
          <a:off x="5990208" y="124"/>
          <a:ext cx="2477719" cy="148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Board has the duty to meet at regularly designated times to transact business, establish policy, and plan as necessary to maintain the education process.</a:t>
          </a:r>
        </a:p>
      </dsp:txBody>
      <dsp:txXfrm>
        <a:off x="5990208" y="124"/>
        <a:ext cx="2477719" cy="1486631"/>
      </dsp:txXfrm>
    </dsp:sp>
    <dsp:sp modelId="{3BC86442-791C-4E1C-AA22-FFA89B38BA32}">
      <dsp:nvSpPr>
        <dsp:cNvPr id="0" name=""/>
        <dsp:cNvSpPr/>
      </dsp:nvSpPr>
      <dsp:spPr>
        <a:xfrm>
          <a:off x="8715700" y="124"/>
          <a:ext cx="2477719" cy="148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 Board has the duty to maintain accreditation requirements and for TCSA Schools or BIE schools – the requirements of the Bureau of Indian Education (BIE) requirements for funding.</a:t>
          </a:r>
        </a:p>
      </dsp:txBody>
      <dsp:txXfrm>
        <a:off x="8715700" y="124"/>
        <a:ext cx="2477719" cy="1486631"/>
      </dsp:txXfrm>
    </dsp:sp>
    <dsp:sp modelId="{FE678DE6-5BAF-411D-A079-9E1A980C7303}">
      <dsp:nvSpPr>
        <dsp:cNvPr id="0" name=""/>
        <dsp:cNvSpPr/>
      </dsp:nvSpPr>
      <dsp:spPr>
        <a:xfrm>
          <a:off x="539226" y="1734527"/>
          <a:ext cx="2477719" cy="148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 Board has a duty to hire a Chief Administrator; to evaluate, review and appraise personnel if policies assign that function to the Board; and to adopt a salary schedule for all employees.</a:t>
          </a:r>
        </a:p>
      </dsp:txBody>
      <dsp:txXfrm>
        <a:off x="539226" y="1734527"/>
        <a:ext cx="2477719" cy="1486631"/>
      </dsp:txXfrm>
    </dsp:sp>
    <dsp:sp modelId="{E5E48054-5310-4C56-9F00-C79DE4C445C2}">
      <dsp:nvSpPr>
        <dsp:cNvPr id="0" name=""/>
        <dsp:cNvSpPr/>
      </dsp:nvSpPr>
      <dsp:spPr>
        <a:xfrm>
          <a:off x="3264717" y="1734527"/>
          <a:ext cx="2477719" cy="148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Board has a duty to approve all travel by School personnel and Board members undertaken on behalf of the School unless your policies delegate that responsibility to other staff.</a:t>
          </a:r>
        </a:p>
      </dsp:txBody>
      <dsp:txXfrm>
        <a:off x="3264717" y="1734527"/>
        <a:ext cx="2477719" cy="1486631"/>
      </dsp:txXfrm>
    </dsp:sp>
    <dsp:sp modelId="{5BF673E1-5525-45C1-BD91-4CD44ECFA09C}">
      <dsp:nvSpPr>
        <dsp:cNvPr id="0" name=""/>
        <dsp:cNvSpPr/>
      </dsp:nvSpPr>
      <dsp:spPr>
        <a:xfrm>
          <a:off x="5990208" y="1734527"/>
          <a:ext cx="2477719" cy="148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Board has a duty to adopt an annual budget, to review the school budget on a timely basis, and to approve any amendments to the annual budget.   </a:t>
          </a:r>
        </a:p>
      </dsp:txBody>
      <dsp:txXfrm>
        <a:off x="5990208" y="1734527"/>
        <a:ext cx="2477719" cy="1486631"/>
      </dsp:txXfrm>
    </dsp:sp>
    <dsp:sp modelId="{76CA28B0-510A-4024-B82B-FEB03B38AC76}">
      <dsp:nvSpPr>
        <dsp:cNvPr id="0" name=""/>
        <dsp:cNvSpPr/>
      </dsp:nvSpPr>
      <dsp:spPr>
        <a:xfrm>
          <a:off x="8715700" y="1734527"/>
          <a:ext cx="2477719" cy="148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Board has a duty to decide the nature and extent of education programs.</a:t>
          </a:r>
        </a:p>
      </dsp:txBody>
      <dsp:txXfrm>
        <a:off x="8715700" y="1734527"/>
        <a:ext cx="2477719" cy="1486631"/>
      </dsp:txXfrm>
    </dsp:sp>
    <dsp:sp modelId="{6C76800A-2C60-49AD-9B98-C0CC43489C87}">
      <dsp:nvSpPr>
        <dsp:cNvPr id="0" name=""/>
        <dsp:cNvSpPr/>
      </dsp:nvSpPr>
      <dsp:spPr>
        <a:xfrm>
          <a:off x="4627463" y="3468931"/>
          <a:ext cx="2477719" cy="148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Board has the power to appoint committees and advisory committees as the Board deems appropriate but may not delegate decision making authority to an advisory committee. </a:t>
          </a:r>
        </a:p>
      </dsp:txBody>
      <dsp:txXfrm>
        <a:off x="4627463" y="3468931"/>
        <a:ext cx="2477719" cy="14866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C86FD-E91B-4363-9294-F7095686574B}">
      <dsp:nvSpPr>
        <dsp:cNvPr id="0" name=""/>
        <dsp:cNvSpPr/>
      </dsp:nvSpPr>
      <dsp:spPr>
        <a:xfrm>
          <a:off x="0" y="0"/>
          <a:ext cx="9288654" cy="125784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Quorum:  </a:t>
          </a:r>
          <a:r>
            <a:rPr lang="en-US" sz="1600" kern="1200" dirty="0"/>
            <a:t>Boards have no authority to take action unless a quorum is present at the meeting. Usually, a majority of the full Board members constitutes a quorum, but some Boards don’t have this requirement.   Look to your Articles of Incorporation, Constitution, By-laws or Policy. State School Districts are majority of the Board SDCL 13-8-10</a:t>
          </a:r>
        </a:p>
      </dsp:txBody>
      <dsp:txXfrm>
        <a:off x="36841" y="36841"/>
        <a:ext cx="7931345" cy="1184159"/>
      </dsp:txXfrm>
    </dsp:sp>
    <dsp:sp modelId="{26B4873F-CA26-4B86-A852-917446620D2F}">
      <dsp:nvSpPr>
        <dsp:cNvPr id="0" name=""/>
        <dsp:cNvSpPr/>
      </dsp:nvSpPr>
      <dsp:spPr>
        <a:xfrm>
          <a:off x="819587" y="1467481"/>
          <a:ext cx="9288654" cy="1257841"/>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 Chairperson counts for purposes of establishing a quorum. </a:t>
          </a:r>
        </a:p>
      </dsp:txBody>
      <dsp:txXfrm>
        <a:off x="856428" y="1504322"/>
        <a:ext cx="7577788" cy="1184159"/>
      </dsp:txXfrm>
    </dsp:sp>
    <dsp:sp modelId="{F1E805B9-7701-4AD9-A098-DEF72C092485}">
      <dsp:nvSpPr>
        <dsp:cNvPr id="0" name=""/>
        <dsp:cNvSpPr/>
      </dsp:nvSpPr>
      <dsp:spPr>
        <a:xfrm>
          <a:off x="1639174" y="2934963"/>
          <a:ext cx="9288654" cy="1257841"/>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If there is no quorum the only actions that can be taken are: Action to try to obtain a quorum for the meeting, to fix the time to adjourn, to adjourn, or to recess.</a:t>
          </a:r>
        </a:p>
      </dsp:txBody>
      <dsp:txXfrm>
        <a:off x="1676015" y="2971804"/>
        <a:ext cx="7577788" cy="1184159"/>
      </dsp:txXfrm>
    </dsp:sp>
    <dsp:sp modelId="{72051C7D-F0CD-435F-A1ED-78AF04BEA024}">
      <dsp:nvSpPr>
        <dsp:cNvPr id="0" name=""/>
        <dsp:cNvSpPr/>
      </dsp:nvSpPr>
      <dsp:spPr>
        <a:xfrm>
          <a:off x="8471057" y="953863"/>
          <a:ext cx="817596" cy="81759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55016" y="953863"/>
        <a:ext cx="449678" cy="615241"/>
      </dsp:txXfrm>
    </dsp:sp>
    <dsp:sp modelId="{C0A0CA70-42A7-48E1-806D-7083A57AC46B}">
      <dsp:nvSpPr>
        <dsp:cNvPr id="0" name=""/>
        <dsp:cNvSpPr/>
      </dsp:nvSpPr>
      <dsp:spPr>
        <a:xfrm>
          <a:off x="9290644" y="2412959"/>
          <a:ext cx="817596" cy="817596"/>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474603" y="2412959"/>
        <a:ext cx="449678" cy="6152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1A31A-6C90-40A7-B162-63A887B808CA}">
      <dsp:nvSpPr>
        <dsp:cNvPr id="0" name=""/>
        <dsp:cNvSpPr/>
      </dsp:nvSpPr>
      <dsp:spPr>
        <a:xfrm>
          <a:off x="0"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Individually direct the operations of the School</a:t>
          </a:r>
        </a:p>
      </dsp:txBody>
      <dsp:txXfrm>
        <a:off x="0" y="39687"/>
        <a:ext cx="3286125" cy="1971675"/>
      </dsp:txXfrm>
    </dsp:sp>
    <dsp:sp modelId="{AD563CA5-235A-484C-BBFB-088112C8E92A}">
      <dsp:nvSpPr>
        <dsp:cNvPr id="0" name=""/>
        <dsp:cNvSpPr/>
      </dsp:nvSpPr>
      <dsp:spPr>
        <a:xfrm>
          <a:off x="3614737"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Only have power to act when the Board is in Session</a:t>
          </a:r>
        </a:p>
      </dsp:txBody>
      <dsp:txXfrm>
        <a:off x="3614737" y="39687"/>
        <a:ext cx="3286125" cy="1971675"/>
      </dsp:txXfrm>
    </dsp:sp>
    <dsp:sp modelId="{21F8BD92-99EA-442D-8699-FC2ECAC53E7B}">
      <dsp:nvSpPr>
        <dsp:cNvPr id="0" name=""/>
        <dsp:cNvSpPr/>
      </dsp:nvSpPr>
      <dsp:spPr>
        <a:xfrm>
          <a:off x="7229475"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Hear grievances outside of Board meetings – refer staff to the Personnel grievance process and parents or students to the School Administrator to go through the grievance processes.</a:t>
          </a:r>
        </a:p>
      </dsp:txBody>
      <dsp:txXfrm>
        <a:off x="7229475" y="39687"/>
        <a:ext cx="3286125" cy="1971675"/>
      </dsp:txXfrm>
    </dsp:sp>
    <dsp:sp modelId="{B50421A0-C59F-487E-B5BD-B26BB2B597F6}">
      <dsp:nvSpPr>
        <dsp:cNvPr id="0" name=""/>
        <dsp:cNvSpPr/>
      </dsp:nvSpPr>
      <dsp:spPr>
        <a:xfrm>
          <a:off x="0"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 authority to speak for the School or the Board unless delegated by motion or resolution of the Board.</a:t>
          </a:r>
        </a:p>
      </dsp:txBody>
      <dsp:txXfrm>
        <a:off x="0" y="2339975"/>
        <a:ext cx="3286125" cy="1971675"/>
      </dsp:txXfrm>
    </dsp:sp>
    <dsp:sp modelId="{9A94B2A2-5C9E-4AAF-BFD9-0101DBD1ABE9}">
      <dsp:nvSpPr>
        <dsp:cNvPr id="0" name=""/>
        <dsp:cNvSpPr/>
      </dsp:nvSpPr>
      <dsp:spPr>
        <a:xfrm>
          <a:off x="3614737"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Make out of meetings commitments to anyone. </a:t>
          </a:r>
        </a:p>
      </dsp:txBody>
      <dsp:txXfrm>
        <a:off x="3614737" y="2339975"/>
        <a:ext cx="3286125" cy="1971675"/>
      </dsp:txXfrm>
    </dsp:sp>
    <dsp:sp modelId="{8634AAD7-0984-4ED2-9E63-165F367DEC79}">
      <dsp:nvSpPr>
        <dsp:cNvPr id="0" name=""/>
        <dsp:cNvSpPr/>
      </dsp:nvSpPr>
      <dsp:spPr>
        <a:xfrm>
          <a:off x="7229475"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Board is not bound by any statement made by board member or staff unless the Board directed the action to be taken by policy or by motion or resolution.</a:t>
          </a:r>
        </a:p>
      </dsp:txBody>
      <dsp:txXfrm>
        <a:off x="7229475" y="2339975"/>
        <a:ext cx="3286125" cy="1971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8E31C-D359-4344-881E-4579D1E583BE}">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CDA557-5C35-40A3-82C4-2DBC2BDFF44C}">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228C5B-BFEF-455E-BF53-A5CAB1FCFDF1}">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77900">
            <a:lnSpc>
              <a:spcPct val="90000"/>
            </a:lnSpc>
            <a:spcBef>
              <a:spcPct val="0"/>
            </a:spcBef>
            <a:spcAft>
              <a:spcPct val="35000"/>
            </a:spcAft>
            <a:buNone/>
          </a:pPr>
          <a:r>
            <a:rPr lang="en-US" sz="2200" kern="1200"/>
            <a:t>Purposes are to establish standards for school board (and employees) to conduct their personal affairs as their conduct relates to school business. </a:t>
          </a:r>
        </a:p>
      </dsp:txBody>
      <dsp:txXfrm>
        <a:off x="1437631" y="531"/>
        <a:ext cx="9077968" cy="1244702"/>
      </dsp:txXfrm>
    </dsp:sp>
    <dsp:sp modelId="{E3B878FA-F5DA-4740-82E0-574CB5DC240B}">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888EA9-4FE5-42DA-BBF4-70ADE3CB623B}">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60CE9B-E64F-4DFF-A384-9E4B51DCBCC0}">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77900">
            <a:lnSpc>
              <a:spcPct val="90000"/>
            </a:lnSpc>
            <a:spcBef>
              <a:spcPct val="0"/>
            </a:spcBef>
            <a:spcAft>
              <a:spcPct val="35000"/>
            </a:spcAft>
            <a:buNone/>
          </a:pPr>
          <a:r>
            <a:rPr lang="en-US" sz="2200" kern="1200"/>
            <a:t>Require you to exercise good judgment and the highest ethical standards. </a:t>
          </a:r>
        </a:p>
      </dsp:txBody>
      <dsp:txXfrm>
        <a:off x="1437631" y="1556410"/>
        <a:ext cx="9077968" cy="1244702"/>
      </dsp:txXfrm>
    </dsp:sp>
    <dsp:sp modelId="{9B0B5182-02B5-416A-8629-25F667698801}">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47E372-0FFA-4AD6-B0EE-5A314328AD38}">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84BD95-F251-4AD5-B4FB-D420F24EE0A9}">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77900">
            <a:lnSpc>
              <a:spcPct val="90000"/>
            </a:lnSpc>
            <a:spcBef>
              <a:spcPct val="0"/>
            </a:spcBef>
            <a:spcAft>
              <a:spcPct val="35000"/>
            </a:spcAft>
            <a:buNone/>
          </a:pPr>
          <a:r>
            <a:rPr lang="en-US" sz="2200" kern="1200" dirty="0"/>
            <a:t>If your personal goals conflict with the goals of the school – you must choose the schools goals over your own – what is meant by this is that you cannot ethically participate in the decision-making process or the vote.  </a:t>
          </a:r>
        </a:p>
      </dsp:txBody>
      <dsp:txXfrm>
        <a:off x="1437631" y="3112289"/>
        <a:ext cx="9077968" cy="12447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A68AC-D2D2-422D-B9C3-B90246D35427}">
      <dsp:nvSpPr>
        <dsp:cNvPr id="0" name=""/>
        <dsp:cNvSpPr/>
      </dsp:nvSpPr>
      <dsp:spPr>
        <a:xfrm>
          <a:off x="0" y="100137"/>
          <a:ext cx="6666833" cy="9931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Personal Gain</a:t>
          </a:r>
        </a:p>
      </dsp:txBody>
      <dsp:txXfrm>
        <a:off x="48481" y="148618"/>
        <a:ext cx="6569871" cy="896166"/>
      </dsp:txXfrm>
    </dsp:sp>
    <dsp:sp modelId="{F717B25A-733B-419A-B161-F427F48781A3}">
      <dsp:nvSpPr>
        <dsp:cNvPr id="0" name=""/>
        <dsp:cNvSpPr/>
      </dsp:nvSpPr>
      <dsp:spPr>
        <a:xfrm>
          <a:off x="0" y="1165266"/>
          <a:ext cx="6666833" cy="993128"/>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Confidential Information</a:t>
          </a:r>
        </a:p>
      </dsp:txBody>
      <dsp:txXfrm>
        <a:off x="48481" y="1213747"/>
        <a:ext cx="6569871" cy="896166"/>
      </dsp:txXfrm>
    </dsp:sp>
    <dsp:sp modelId="{CBC52466-0388-4567-AA6B-3D0D640D8C19}">
      <dsp:nvSpPr>
        <dsp:cNvPr id="0" name=""/>
        <dsp:cNvSpPr/>
      </dsp:nvSpPr>
      <dsp:spPr>
        <a:xfrm>
          <a:off x="0" y="2230395"/>
          <a:ext cx="6666833" cy="993128"/>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Transactions </a:t>
          </a:r>
        </a:p>
      </dsp:txBody>
      <dsp:txXfrm>
        <a:off x="48481" y="2278876"/>
        <a:ext cx="6569871" cy="896166"/>
      </dsp:txXfrm>
    </dsp:sp>
    <dsp:sp modelId="{A4698D44-7EC7-4050-8F40-1F36A17A6188}">
      <dsp:nvSpPr>
        <dsp:cNvPr id="0" name=""/>
        <dsp:cNvSpPr/>
      </dsp:nvSpPr>
      <dsp:spPr>
        <a:xfrm>
          <a:off x="0" y="3295524"/>
          <a:ext cx="6666833" cy="993128"/>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Relationships – 2 up, 2 down and 2 over.  (Head shoulders knees and toes) </a:t>
          </a:r>
        </a:p>
      </dsp:txBody>
      <dsp:txXfrm>
        <a:off x="48481" y="3344005"/>
        <a:ext cx="6569871" cy="896166"/>
      </dsp:txXfrm>
    </dsp:sp>
    <dsp:sp modelId="{0CE46269-0493-4BB4-9ECF-DEFBCCD908D2}">
      <dsp:nvSpPr>
        <dsp:cNvPr id="0" name=""/>
        <dsp:cNvSpPr/>
      </dsp:nvSpPr>
      <dsp:spPr>
        <a:xfrm>
          <a:off x="0" y="4360653"/>
          <a:ext cx="6666833" cy="993128"/>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Direct and Indirect Compensation</a:t>
          </a:r>
        </a:p>
      </dsp:txBody>
      <dsp:txXfrm>
        <a:off x="48481" y="4409134"/>
        <a:ext cx="6569871" cy="8961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90F48-9C70-4A3C-9719-58EC91F28DB2}">
      <dsp:nvSpPr>
        <dsp:cNvPr id="0" name=""/>
        <dsp:cNvSpPr/>
      </dsp:nvSpPr>
      <dsp:spPr>
        <a:xfrm>
          <a:off x="307345" y="1546"/>
          <a:ext cx="3222855" cy="19337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The Administrator is responsible for managing staff conflicts in accordance with the School’s Personnel Policy.</a:t>
          </a:r>
        </a:p>
      </dsp:txBody>
      <dsp:txXfrm>
        <a:off x="307345" y="1546"/>
        <a:ext cx="3222855" cy="1933713"/>
      </dsp:txXfrm>
    </dsp:sp>
    <dsp:sp modelId="{71E7E6FA-1FD1-460F-9736-F9FCD2DD83EE}">
      <dsp:nvSpPr>
        <dsp:cNvPr id="0" name=""/>
        <dsp:cNvSpPr/>
      </dsp:nvSpPr>
      <dsp:spPr>
        <a:xfrm>
          <a:off x="3852486" y="1546"/>
          <a:ext cx="3222855" cy="1933713"/>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The role of the Board is to hear formal grievances once all other steps have been exhausted. Except for harassment claims file don the Administrator. There, the role of the Board is to hire an investigator or assign someone to investigate, review the report, and make a decision on personnel discipline. </a:t>
          </a:r>
        </a:p>
      </dsp:txBody>
      <dsp:txXfrm>
        <a:off x="3852486" y="1546"/>
        <a:ext cx="3222855" cy="1933713"/>
      </dsp:txXfrm>
    </dsp:sp>
    <dsp:sp modelId="{C852B3C8-760E-4643-9932-11A30C34D26B}">
      <dsp:nvSpPr>
        <dsp:cNvPr id="0" name=""/>
        <dsp:cNvSpPr/>
      </dsp:nvSpPr>
      <dsp:spPr>
        <a:xfrm>
          <a:off x="7397627" y="1546"/>
          <a:ext cx="3222855" cy="193371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The Board should enforce the expectation that the Administrator will manage staff conflicts and not intervene directly.</a:t>
          </a:r>
        </a:p>
      </dsp:txBody>
      <dsp:txXfrm>
        <a:off x="7397627" y="1546"/>
        <a:ext cx="3222855" cy="1933713"/>
      </dsp:txXfrm>
    </dsp:sp>
    <dsp:sp modelId="{D19DD10A-B7E2-4042-B1CF-602337DBB1E1}">
      <dsp:nvSpPr>
        <dsp:cNvPr id="0" name=""/>
        <dsp:cNvSpPr/>
      </dsp:nvSpPr>
      <dsp:spPr>
        <a:xfrm>
          <a:off x="2079915" y="2257545"/>
          <a:ext cx="3222855" cy="1933713"/>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The Board should uphold expectations that all staff will be professional toward each other. </a:t>
          </a:r>
        </a:p>
      </dsp:txBody>
      <dsp:txXfrm>
        <a:off x="2079915" y="2257545"/>
        <a:ext cx="3222855" cy="1933713"/>
      </dsp:txXfrm>
    </dsp:sp>
    <dsp:sp modelId="{7C48EBE0-4FC0-4267-A02B-78337CCBB429}">
      <dsp:nvSpPr>
        <dsp:cNvPr id="0" name=""/>
        <dsp:cNvSpPr/>
      </dsp:nvSpPr>
      <dsp:spPr>
        <a:xfrm>
          <a:off x="5625057" y="2257545"/>
          <a:ext cx="3222855" cy="193371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The Board should enforce conflict of interest policies to make sure personnel do not take it personal or make it personal when the organization makes decisions that affect them or their families.  </a:t>
          </a:r>
        </a:p>
      </dsp:txBody>
      <dsp:txXfrm>
        <a:off x="5625057" y="2257545"/>
        <a:ext cx="3222855" cy="193371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0F158-0273-4A91-AFED-12550DB9B143}"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C63BB-9261-4CCC-BD81-DD7A658E5A6E}" type="slidenum">
              <a:rPr lang="en-US" smtClean="0"/>
              <a:t>‹#›</a:t>
            </a:fld>
            <a:endParaRPr lang="en-US"/>
          </a:p>
        </p:txBody>
      </p:sp>
    </p:spTree>
    <p:extLst>
      <p:ext uri="{BB962C8B-B14F-4D97-AF65-F5344CB8AC3E}">
        <p14:creationId xmlns:p14="http://schemas.microsoft.com/office/powerpoint/2010/main" val="1305349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971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829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113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721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565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392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408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094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261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048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66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067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26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626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707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668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41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210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867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027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360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49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475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315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826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56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458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863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971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630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948B3-58BF-497F-9170-1430D75761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588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D0BD9-5EDA-1846-60BD-013FF2238C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A9AE90-75FA-F204-8FB4-B06F8F8A98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2DFD05-1566-3778-BF44-66C87E138FBD}"/>
              </a:ext>
            </a:extLst>
          </p:cNvPr>
          <p:cNvSpPr>
            <a:spLocks noGrp="1"/>
          </p:cNvSpPr>
          <p:nvPr>
            <p:ph type="dt" sz="half" idx="10"/>
          </p:nvPr>
        </p:nvSpPr>
        <p:spPr/>
        <p:txBody>
          <a:bodyPr/>
          <a:lstStyle/>
          <a:p>
            <a:fld id="{8B51277D-5C5C-41EC-A160-DA443981F962}" type="datetime1">
              <a:rPr lang="en-US" smtClean="0"/>
              <a:t>12/7/2023</a:t>
            </a:fld>
            <a:endParaRPr lang="en-US"/>
          </a:p>
        </p:txBody>
      </p:sp>
      <p:sp>
        <p:nvSpPr>
          <p:cNvPr id="5" name="Footer Placeholder 4">
            <a:extLst>
              <a:ext uri="{FF2B5EF4-FFF2-40B4-BE49-F238E27FC236}">
                <a16:creationId xmlns:a16="http://schemas.microsoft.com/office/drawing/2014/main" id="{5CCDDDA4-6AF0-97AC-B0B0-D7A0500EB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A70F6-F6BC-59B4-61CB-CD60CEDE9EFC}"/>
              </a:ext>
            </a:extLst>
          </p:cNvPr>
          <p:cNvSpPr>
            <a:spLocks noGrp="1"/>
          </p:cNvSpPr>
          <p:nvPr>
            <p:ph type="sldNum" sz="quarter" idx="12"/>
          </p:nvPr>
        </p:nvSpPr>
        <p:spPr/>
        <p:txBody>
          <a:bodyPr/>
          <a:lstStyle/>
          <a:p>
            <a:fld id="{35BFCE43-EE8A-454E-AEBD-3D2B76204578}" type="slidenum">
              <a:rPr lang="en-US" smtClean="0"/>
              <a:t>‹#›</a:t>
            </a:fld>
            <a:endParaRPr lang="en-US"/>
          </a:p>
        </p:txBody>
      </p:sp>
    </p:spTree>
    <p:extLst>
      <p:ext uri="{BB962C8B-B14F-4D97-AF65-F5344CB8AC3E}">
        <p14:creationId xmlns:p14="http://schemas.microsoft.com/office/powerpoint/2010/main" val="420210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4538-74D1-616A-34C4-8769D08FC9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6DD271-5812-447B-FEA8-C4F45CF277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AA579-8923-AA47-14AA-DE79D75F1150}"/>
              </a:ext>
            </a:extLst>
          </p:cNvPr>
          <p:cNvSpPr>
            <a:spLocks noGrp="1"/>
          </p:cNvSpPr>
          <p:nvPr>
            <p:ph type="dt" sz="half" idx="10"/>
          </p:nvPr>
        </p:nvSpPr>
        <p:spPr/>
        <p:txBody>
          <a:bodyPr/>
          <a:lstStyle/>
          <a:p>
            <a:fld id="{E0ADC4CE-E0FC-4A58-A74E-5BE26A4EC7AA}" type="datetime1">
              <a:rPr lang="en-US" smtClean="0"/>
              <a:t>12/7/2023</a:t>
            </a:fld>
            <a:endParaRPr lang="en-US"/>
          </a:p>
        </p:txBody>
      </p:sp>
      <p:sp>
        <p:nvSpPr>
          <p:cNvPr id="5" name="Footer Placeholder 4">
            <a:extLst>
              <a:ext uri="{FF2B5EF4-FFF2-40B4-BE49-F238E27FC236}">
                <a16:creationId xmlns:a16="http://schemas.microsoft.com/office/drawing/2014/main" id="{C67EFBB4-6767-76B0-BF9A-99DC712A2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1FE4C-8C63-E7F4-0087-6873F40FF983}"/>
              </a:ext>
            </a:extLst>
          </p:cNvPr>
          <p:cNvSpPr>
            <a:spLocks noGrp="1"/>
          </p:cNvSpPr>
          <p:nvPr>
            <p:ph type="sldNum" sz="quarter" idx="12"/>
          </p:nvPr>
        </p:nvSpPr>
        <p:spPr/>
        <p:txBody>
          <a:bodyPr/>
          <a:lstStyle/>
          <a:p>
            <a:fld id="{35BFCE43-EE8A-454E-AEBD-3D2B76204578}" type="slidenum">
              <a:rPr lang="en-US" smtClean="0"/>
              <a:t>‹#›</a:t>
            </a:fld>
            <a:endParaRPr lang="en-US"/>
          </a:p>
        </p:txBody>
      </p:sp>
    </p:spTree>
    <p:extLst>
      <p:ext uri="{BB962C8B-B14F-4D97-AF65-F5344CB8AC3E}">
        <p14:creationId xmlns:p14="http://schemas.microsoft.com/office/powerpoint/2010/main" val="3095037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BC4A2-4A22-B6D2-1711-78ADDFE3D0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F35306-197B-E85F-FF82-AB0A771D0B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6DCC3-1077-5BB5-BB81-53C1D6E8AADF}"/>
              </a:ext>
            </a:extLst>
          </p:cNvPr>
          <p:cNvSpPr>
            <a:spLocks noGrp="1"/>
          </p:cNvSpPr>
          <p:nvPr>
            <p:ph type="dt" sz="half" idx="10"/>
          </p:nvPr>
        </p:nvSpPr>
        <p:spPr/>
        <p:txBody>
          <a:bodyPr/>
          <a:lstStyle/>
          <a:p>
            <a:fld id="{F91063C0-6327-42B8-92D9-53242DD46F2D}" type="datetime1">
              <a:rPr lang="en-US" smtClean="0"/>
              <a:t>12/7/2023</a:t>
            </a:fld>
            <a:endParaRPr lang="en-US"/>
          </a:p>
        </p:txBody>
      </p:sp>
      <p:sp>
        <p:nvSpPr>
          <p:cNvPr id="5" name="Footer Placeholder 4">
            <a:extLst>
              <a:ext uri="{FF2B5EF4-FFF2-40B4-BE49-F238E27FC236}">
                <a16:creationId xmlns:a16="http://schemas.microsoft.com/office/drawing/2014/main" id="{195095A2-6560-DD09-CB39-AD6849188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9D22A-74F9-D9D2-BA5B-4040F939A4AD}"/>
              </a:ext>
            </a:extLst>
          </p:cNvPr>
          <p:cNvSpPr>
            <a:spLocks noGrp="1"/>
          </p:cNvSpPr>
          <p:nvPr>
            <p:ph type="sldNum" sz="quarter" idx="12"/>
          </p:nvPr>
        </p:nvSpPr>
        <p:spPr/>
        <p:txBody>
          <a:bodyPr/>
          <a:lstStyle/>
          <a:p>
            <a:fld id="{35BFCE43-EE8A-454E-AEBD-3D2B76204578}" type="slidenum">
              <a:rPr lang="en-US" smtClean="0"/>
              <a:t>‹#›</a:t>
            </a:fld>
            <a:endParaRPr lang="en-US"/>
          </a:p>
        </p:txBody>
      </p:sp>
    </p:spTree>
    <p:extLst>
      <p:ext uri="{BB962C8B-B14F-4D97-AF65-F5344CB8AC3E}">
        <p14:creationId xmlns:p14="http://schemas.microsoft.com/office/powerpoint/2010/main" val="3837329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7B2E-599F-7073-2279-1FED7CE9B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8A3267-E9BE-1844-1EFC-4F9DED29F5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13DD2-45F2-6392-3024-958558BC8F91}"/>
              </a:ext>
            </a:extLst>
          </p:cNvPr>
          <p:cNvSpPr>
            <a:spLocks noGrp="1"/>
          </p:cNvSpPr>
          <p:nvPr>
            <p:ph type="dt" sz="half" idx="10"/>
          </p:nvPr>
        </p:nvSpPr>
        <p:spPr/>
        <p:txBody>
          <a:bodyPr/>
          <a:lstStyle/>
          <a:p>
            <a:fld id="{7774952E-7C26-4F73-A175-09F546149C68}" type="datetime1">
              <a:rPr lang="en-US" smtClean="0"/>
              <a:t>12/7/2023</a:t>
            </a:fld>
            <a:endParaRPr lang="en-US"/>
          </a:p>
        </p:txBody>
      </p:sp>
      <p:sp>
        <p:nvSpPr>
          <p:cNvPr id="5" name="Footer Placeholder 4">
            <a:extLst>
              <a:ext uri="{FF2B5EF4-FFF2-40B4-BE49-F238E27FC236}">
                <a16:creationId xmlns:a16="http://schemas.microsoft.com/office/drawing/2014/main" id="{18E00A49-7BAA-B945-C426-FAEC20B90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F1F0D-03E6-14E0-4D0C-E54DD7E62B12}"/>
              </a:ext>
            </a:extLst>
          </p:cNvPr>
          <p:cNvSpPr>
            <a:spLocks noGrp="1"/>
          </p:cNvSpPr>
          <p:nvPr>
            <p:ph type="sldNum" sz="quarter" idx="12"/>
          </p:nvPr>
        </p:nvSpPr>
        <p:spPr/>
        <p:txBody>
          <a:bodyPr/>
          <a:lstStyle/>
          <a:p>
            <a:fld id="{35BFCE43-EE8A-454E-AEBD-3D2B76204578}" type="slidenum">
              <a:rPr lang="en-US" smtClean="0"/>
              <a:t>‹#›</a:t>
            </a:fld>
            <a:endParaRPr lang="en-US"/>
          </a:p>
        </p:txBody>
      </p:sp>
    </p:spTree>
    <p:extLst>
      <p:ext uri="{BB962C8B-B14F-4D97-AF65-F5344CB8AC3E}">
        <p14:creationId xmlns:p14="http://schemas.microsoft.com/office/powerpoint/2010/main" val="1215700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1EFD-A702-8256-452D-A49027914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AD768A-E784-E5AA-8D4A-3F78A87FC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8B0FAA-073C-FFA0-71A9-4352DE588A06}"/>
              </a:ext>
            </a:extLst>
          </p:cNvPr>
          <p:cNvSpPr>
            <a:spLocks noGrp="1"/>
          </p:cNvSpPr>
          <p:nvPr>
            <p:ph type="dt" sz="half" idx="10"/>
          </p:nvPr>
        </p:nvSpPr>
        <p:spPr/>
        <p:txBody>
          <a:bodyPr/>
          <a:lstStyle/>
          <a:p>
            <a:fld id="{BC5C709F-D601-420F-BA75-F56EA4E06504}" type="datetime1">
              <a:rPr lang="en-US" smtClean="0"/>
              <a:t>12/7/2023</a:t>
            </a:fld>
            <a:endParaRPr lang="en-US"/>
          </a:p>
        </p:txBody>
      </p:sp>
      <p:sp>
        <p:nvSpPr>
          <p:cNvPr id="5" name="Footer Placeholder 4">
            <a:extLst>
              <a:ext uri="{FF2B5EF4-FFF2-40B4-BE49-F238E27FC236}">
                <a16:creationId xmlns:a16="http://schemas.microsoft.com/office/drawing/2014/main" id="{8108AE2E-3A88-BA77-58A2-576F0A030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346B4-0717-04B5-98FC-C0A3F0187E1D}"/>
              </a:ext>
            </a:extLst>
          </p:cNvPr>
          <p:cNvSpPr>
            <a:spLocks noGrp="1"/>
          </p:cNvSpPr>
          <p:nvPr>
            <p:ph type="sldNum" sz="quarter" idx="12"/>
          </p:nvPr>
        </p:nvSpPr>
        <p:spPr/>
        <p:txBody>
          <a:bodyPr/>
          <a:lstStyle/>
          <a:p>
            <a:fld id="{35BFCE43-EE8A-454E-AEBD-3D2B76204578}" type="slidenum">
              <a:rPr lang="en-US" smtClean="0"/>
              <a:t>‹#›</a:t>
            </a:fld>
            <a:endParaRPr lang="en-US"/>
          </a:p>
        </p:txBody>
      </p:sp>
    </p:spTree>
    <p:extLst>
      <p:ext uri="{BB962C8B-B14F-4D97-AF65-F5344CB8AC3E}">
        <p14:creationId xmlns:p14="http://schemas.microsoft.com/office/powerpoint/2010/main" val="1362892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2655-3CC6-6E4D-4DAC-26F1D1A311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7DB8AF-6E65-4C20-BC75-53E984F559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FCBFDD-AB3A-323D-0760-DC29C16879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CCC4DF-B1EE-7137-A5B7-051468C8EEF8}"/>
              </a:ext>
            </a:extLst>
          </p:cNvPr>
          <p:cNvSpPr>
            <a:spLocks noGrp="1"/>
          </p:cNvSpPr>
          <p:nvPr>
            <p:ph type="dt" sz="half" idx="10"/>
          </p:nvPr>
        </p:nvSpPr>
        <p:spPr/>
        <p:txBody>
          <a:bodyPr/>
          <a:lstStyle/>
          <a:p>
            <a:fld id="{D70210D3-A71A-4A4A-9DCB-AEC65800D320}" type="datetime1">
              <a:rPr lang="en-US" smtClean="0"/>
              <a:t>12/7/2023</a:t>
            </a:fld>
            <a:endParaRPr lang="en-US"/>
          </a:p>
        </p:txBody>
      </p:sp>
      <p:sp>
        <p:nvSpPr>
          <p:cNvPr id="6" name="Footer Placeholder 5">
            <a:extLst>
              <a:ext uri="{FF2B5EF4-FFF2-40B4-BE49-F238E27FC236}">
                <a16:creationId xmlns:a16="http://schemas.microsoft.com/office/drawing/2014/main" id="{FE7D90E3-4627-9A8C-3799-5F4C98CF2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4B880-8D57-924B-4D95-95E487C90E62}"/>
              </a:ext>
            </a:extLst>
          </p:cNvPr>
          <p:cNvSpPr>
            <a:spLocks noGrp="1"/>
          </p:cNvSpPr>
          <p:nvPr>
            <p:ph type="sldNum" sz="quarter" idx="12"/>
          </p:nvPr>
        </p:nvSpPr>
        <p:spPr/>
        <p:txBody>
          <a:bodyPr/>
          <a:lstStyle/>
          <a:p>
            <a:fld id="{35BFCE43-EE8A-454E-AEBD-3D2B76204578}" type="slidenum">
              <a:rPr lang="en-US" smtClean="0"/>
              <a:t>‹#›</a:t>
            </a:fld>
            <a:endParaRPr lang="en-US"/>
          </a:p>
        </p:txBody>
      </p:sp>
    </p:spTree>
    <p:extLst>
      <p:ext uri="{BB962C8B-B14F-4D97-AF65-F5344CB8AC3E}">
        <p14:creationId xmlns:p14="http://schemas.microsoft.com/office/powerpoint/2010/main" val="347394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88742-E646-5842-0377-86C1035398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E7EEA6-6B9D-4D87-749B-822225D7C3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2A7607-B166-608A-07A9-0F46630AB9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8CC4AE-6BA8-79B7-2C12-543BD488F1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E5534D-B5C2-3B65-8A83-07F4FB1434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1BFDAA-F93F-51B0-1D65-AE2AB4BFA79E}"/>
              </a:ext>
            </a:extLst>
          </p:cNvPr>
          <p:cNvSpPr>
            <a:spLocks noGrp="1"/>
          </p:cNvSpPr>
          <p:nvPr>
            <p:ph type="dt" sz="half" idx="10"/>
          </p:nvPr>
        </p:nvSpPr>
        <p:spPr/>
        <p:txBody>
          <a:bodyPr/>
          <a:lstStyle/>
          <a:p>
            <a:fld id="{303BFFBE-9D90-4BD2-8FBA-37077D7A7FFB}" type="datetime1">
              <a:rPr lang="en-US" smtClean="0"/>
              <a:t>12/7/2023</a:t>
            </a:fld>
            <a:endParaRPr lang="en-US"/>
          </a:p>
        </p:txBody>
      </p:sp>
      <p:sp>
        <p:nvSpPr>
          <p:cNvPr id="8" name="Footer Placeholder 7">
            <a:extLst>
              <a:ext uri="{FF2B5EF4-FFF2-40B4-BE49-F238E27FC236}">
                <a16:creationId xmlns:a16="http://schemas.microsoft.com/office/drawing/2014/main" id="{E46FF374-F3D7-CEAD-6A5A-EF94F4F4C1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B1ECC7-4E6D-02A1-FEBA-E47B02528BDB}"/>
              </a:ext>
            </a:extLst>
          </p:cNvPr>
          <p:cNvSpPr>
            <a:spLocks noGrp="1"/>
          </p:cNvSpPr>
          <p:nvPr>
            <p:ph type="sldNum" sz="quarter" idx="12"/>
          </p:nvPr>
        </p:nvSpPr>
        <p:spPr/>
        <p:txBody>
          <a:bodyPr/>
          <a:lstStyle/>
          <a:p>
            <a:fld id="{35BFCE43-EE8A-454E-AEBD-3D2B76204578}" type="slidenum">
              <a:rPr lang="en-US" smtClean="0"/>
              <a:t>‹#›</a:t>
            </a:fld>
            <a:endParaRPr lang="en-US"/>
          </a:p>
        </p:txBody>
      </p:sp>
    </p:spTree>
    <p:extLst>
      <p:ext uri="{BB962C8B-B14F-4D97-AF65-F5344CB8AC3E}">
        <p14:creationId xmlns:p14="http://schemas.microsoft.com/office/powerpoint/2010/main" val="4066012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59CA-CE43-771E-7EEA-AC4C835C3F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4BE31B-71CA-CD8D-DBF0-33B2D1D597F1}"/>
              </a:ext>
            </a:extLst>
          </p:cNvPr>
          <p:cNvSpPr>
            <a:spLocks noGrp="1"/>
          </p:cNvSpPr>
          <p:nvPr>
            <p:ph type="dt" sz="half" idx="10"/>
          </p:nvPr>
        </p:nvSpPr>
        <p:spPr/>
        <p:txBody>
          <a:bodyPr/>
          <a:lstStyle/>
          <a:p>
            <a:fld id="{C7129F5F-88C9-4D8F-BB6F-BBCEFE3B21CE}" type="datetime1">
              <a:rPr lang="en-US" smtClean="0"/>
              <a:t>12/7/2023</a:t>
            </a:fld>
            <a:endParaRPr lang="en-US"/>
          </a:p>
        </p:txBody>
      </p:sp>
      <p:sp>
        <p:nvSpPr>
          <p:cNvPr id="4" name="Footer Placeholder 3">
            <a:extLst>
              <a:ext uri="{FF2B5EF4-FFF2-40B4-BE49-F238E27FC236}">
                <a16:creationId xmlns:a16="http://schemas.microsoft.com/office/drawing/2014/main" id="{C572D83A-42CC-2186-6B2F-CC7F60ED09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683706-8510-260A-5791-CE193E39F8E4}"/>
              </a:ext>
            </a:extLst>
          </p:cNvPr>
          <p:cNvSpPr>
            <a:spLocks noGrp="1"/>
          </p:cNvSpPr>
          <p:nvPr>
            <p:ph type="sldNum" sz="quarter" idx="12"/>
          </p:nvPr>
        </p:nvSpPr>
        <p:spPr/>
        <p:txBody>
          <a:bodyPr/>
          <a:lstStyle/>
          <a:p>
            <a:fld id="{35BFCE43-EE8A-454E-AEBD-3D2B76204578}" type="slidenum">
              <a:rPr lang="en-US" smtClean="0"/>
              <a:t>‹#›</a:t>
            </a:fld>
            <a:endParaRPr lang="en-US"/>
          </a:p>
        </p:txBody>
      </p:sp>
    </p:spTree>
    <p:extLst>
      <p:ext uri="{BB962C8B-B14F-4D97-AF65-F5344CB8AC3E}">
        <p14:creationId xmlns:p14="http://schemas.microsoft.com/office/powerpoint/2010/main" val="3279615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D211CD-EDE4-C9F0-2CC4-48066C47CB11}"/>
              </a:ext>
            </a:extLst>
          </p:cNvPr>
          <p:cNvSpPr>
            <a:spLocks noGrp="1"/>
          </p:cNvSpPr>
          <p:nvPr>
            <p:ph type="dt" sz="half" idx="10"/>
          </p:nvPr>
        </p:nvSpPr>
        <p:spPr/>
        <p:txBody>
          <a:bodyPr/>
          <a:lstStyle/>
          <a:p>
            <a:fld id="{894E8946-4E65-4C9C-ACB1-CF54B75B5EFA}" type="datetime1">
              <a:rPr lang="en-US" smtClean="0"/>
              <a:t>12/7/2023</a:t>
            </a:fld>
            <a:endParaRPr lang="en-US"/>
          </a:p>
        </p:txBody>
      </p:sp>
      <p:sp>
        <p:nvSpPr>
          <p:cNvPr id="3" name="Footer Placeholder 2">
            <a:extLst>
              <a:ext uri="{FF2B5EF4-FFF2-40B4-BE49-F238E27FC236}">
                <a16:creationId xmlns:a16="http://schemas.microsoft.com/office/drawing/2014/main" id="{05C797AB-43D2-BEA4-F9FC-E4BED2FF39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AA2B8-48D8-E516-9FFE-E037A9FCEF77}"/>
              </a:ext>
            </a:extLst>
          </p:cNvPr>
          <p:cNvSpPr>
            <a:spLocks noGrp="1"/>
          </p:cNvSpPr>
          <p:nvPr>
            <p:ph type="sldNum" sz="quarter" idx="12"/>
          </p:nvPr>
        </p:nvSpPr>
        <p:spPr/>
        <p:txBody>
          <a:bodyPr/>
          <a:lstStyle/>
          <a:p>
            <a:fld id="{35BFCE43-EE8A-454E-AEBD-3D2B76204578}" type="slidenum">
              <a:rPr lang="en-US" smtClean="0"/>
              <a:t>‹#›</a:t>
            </a:fld>
            <a:endParaRPr lang="en-US"/>
          </a:p>
        </p:txBody>
      </p:sp>
    </p:spTree>
    <p:extLst>
      <p:ext uri="{BB962C8B-B14F-4D97-AF65-F5344CB8AC3E}">
        <p14:creationId xmlns:p14="http://schemas.microsoft.com/office/powerpoint/2010/main" val="250864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612DA-B9B2-F404-64FD-C7FDBE9DB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FEF07C-5006-FFD9-D83F-4ADE95289E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E45605-02F6-FD5F-116A-1F0EAA6B3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C270AD-8CAE-1B5B-5D36-4A34DACA1296}"/>
              </a:ext>
            </a:extLst>
          </p:cNvPr>
          <p:cNvSpPr>
            <a:spLocks noGrp="1"/>
          </p:cNvSpPr>
          <p:nvPr>
            <p:ph type="dt" sz="half" idx="10"/>
          </p:nvPr>
        </p:nvSpPr>
        <p:spPr/>
        <p:txBody>
          <a:bodyPr/>
          <a:lstStyle/>
          <a:p>
            <a:fld id="{AC9D8EB3-B15C-430F-A852-4E69FA81DEF1}" type="datetime1">
              <a:rPr lang="en-US" smtClean="0"/>
              <a:t>12/7/2023</a:t>
            </a:fld>
            <a:endParaRPr lang="en-US"/>
          </a:p>
        </p:txBody>
      </p:sp>
      <p:sp>
        <p:nvSpPr>
          <p:cNvPr id="6" name="Footer Placeholder 5">
            <a:extLst>
              <a:ext uri="{FF2B5EF4-FFF2-40B4-BE49-F238E27FC236}">
                <a16:creationId xmlns:a16="http://schemas.microsoft.com/office/drawing/2014/main" id="{5089504C-3DB8-5B76-B7E0-610D3A8E1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8A4C66-6A30-26FC-B958-EA43D75B5B1C}"/>
              </a:ext>
            </a:extLst>
          </p:cNvPr>
          <p:cNvSpPr>
            <a:spLocks noGrp="1"/>
          </p:cNvSpPr>
          <p:nvPr>
            <p:ph type="sldNum" sz="quarter" idx="12"/>
          </p:nvPr>
        </p:nvSpPr>
        <p:spPr/>
        <p:txBody>
          <a:bodyPr/>
          <a:lstStyle/>
          <a:p>
            <a:fld id="{35BFCE43-EE8A-454E-AEBD-3D2B76204578}" type="slidenum">
              <a:rPr lang="en-US" smtClean="0"/>
              <a:t>‹#›</a:t>
            </a:fld>
            <a:endParaRPr lang="en-US"/>
          </a:p>
        </p:txBody>
      </p:sp>
    </p:spTree>
    <p:extLst>
      <p:ext uri="{BB962C8B-B14F-4D97-AF65-F5344CB8AC3E}">
        <p14:creationId xmlns:p14="http://schemas.microsoft.com/office/powerpoint/2010/main" val="1412342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AE2D3-504B-9450-D84C-F0FBB4E22A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608D8D-B721-288E-8722-388AF12846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FEE46D-BF43-8B9A-2B16-B3A6E01FEB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F3952-8657-02F3-690E-F6007D2544F8}"/>
              </a:ext>
            </a:extLst>
          </p:cNvPr>
          <p:cNvSpPr>
            <a:spLocks noGrp="1"/>
          </p:cNvSpPr>
          <p:nvPr>
            <p:ph type="dt" sz="half" idx="10"/>
          </p:nvPr>
        </p:nvSpPr>
        <p:spPr/>
        <p:txBody>
          <a:bodyPr/>
          <a:lstStyle/>
          <a:p>
            <a:fld id="{843324D6-9930-4355-AA6F-25BB913987AE}" type="datetime1">
              <a:rPr lang="en-US" smtClean="0"/>
              <a:t>12/7/2023</a:t>
            </a:fld>
            <a:endParaRPr lang="en-US"/>
          </a:p>
        </p:txBody>
      </p:sp>
      <p:sp>
        <p:nvSpPr>
          <p:cNvPr id="6" name="Footer Placeholder 5">
            <a:extLst>
              <a:ext uri="{FF2B5EF4-FFF2-40B4-BE49-F238E27FC236}">
                <a16:creationId xmlns:a16="http://schemas.microsoft.com/office/drawing/2014/main" id="{7838E67C-3F2A-7B2E-1B54-7FF79AE7C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CF2F5E-43B7-070A-A145-49531F433AC2}"/>
              </a:ext>
            </a:extLst>
          </p:cNvPr>
          <p:cNvSpPr>
            <a:spLocks noGrp="1"/>
          </p:cNvSpPr>
          <p:nvPr>
            <p:ph type="sldNum" sz="quarter" idx="12"/>
          </p:nvPr>
        </p:nvSpPr>
        <p:spPr/>
        <p:txBody>
          <a:bodyPr/>
          <a:lstStyle/>
          <a:p>
            <a:fld id="{35BFCE43-EE8A-454E-AEBD-3D2B76204578}" type="slidenum">
              <a:rPr lang="en-US" smtClean="0"/>
              <a:t>‹#›</a:t>
            </a:fld>
            <a:endParaRPr lang="en-US"/>
          </a:p>
        </p:txBody>
      </p:sp>
    </p:spTree>
    <p:extLst>
      <p:ext uri="{BB962C8B-B14F-4D97-AF65-F5344CB8AC3E}">
        <p14:creationId xmlns:p14="http://schemas.microsoft.com/office/powerpoint/2010/main" val="3715412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95C926-84BA-C683-16B2-1ECC7CDCB0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6BCBC9-EECC-A33C-7B50-EB788BF8A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64840-2B06-702D-F49A-453A109553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A6B1A-BCC1-4EFE-AA15-CAC83E35441E}" type="datetime1">
              <a:rPr lang="en-US" smtClean="0"/>
              <a:t>12/7/2023</a:t>
            </a:fld>
            <a:endParaRPr lang="en-US"/>
          </a:p>
        </p:txBody>
      </p:sp>
      <p:sp>
        <p:nvSpPr>
          <p:cNvPr id="5" name="Footer Placeholder 4">
            <a:extLst>
              <a:ext uri="{FF2B5EF4-FFF2-40B4-BE49-F238E27FC236}">
                <a16:creationId xmlns:a16="http://schemas.microsoft.com/office/drawing/2014/main" id="{FAACAF6F-A91C-D44C-2B82-2B6B9EE220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27F25A-C21C-AD9C-1F40-D5B33C9280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FCE43-EE8A-454E-AEBD-3D2B76204578}" type="slidenum">
              <a:rPr lang="en-US" smtClean="0"/>
              <a:t>‹#›</a:t>
            </a:fld>
            <a:endParaRPr lang="en-US"/>
          </a:p>
        </p:txBody>
      </p:sp>
    </p:spTree>
    <p:extLst>
      <p:ext uri="{BB962C8B-B14F-4D97-AF65-F5344CB8AC3E}">
        <p14:creationId xmlns:p14="http://schemas.microsoft.com/office/powerpoint/2010/main" val="955498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8BE96-2D70-2371-74C3-B1B506CEDDEF}"/>
              </a:ext>
            </a:extLst>
          </p:cNvPr>
          <p:cNvSpPr>
            <a:spLocks noGrp="1"/>
          </p:cNvSpPr>
          <p:nvPr>
            <p:ph type="ctrTitle"/>
          </p:nvPr>
        </p:nvSpPr>
        <p:spPr>
          <a:xfrm>
            <a:off x="638881" y="457200"/>
            <a:ext cx="10909640" cy="1368614"/>
          </a:xfrm>
        </p:spPr>
        <p:txBody>
          <a:bodyPr anchor="ctr">
            <a:normAutofit/>
          </a:bodyPr>
          <a:lstStyle/>
          <a:p>
            <a:r>
              <a:rPr lang="en-US" sz="3100">
                <a:latin typeface="Playfair Display" panose="00000500000000000000" pitchFamily="2" charset="0"/>
              </a:rPr>
              <a:t>Lakota Nations Education Conference School Board Training Session  </a:t>
            </a:r>
            <a:br>
              <a:rPr lang="en-US" sz="3100">
                <a:latin typeface="Playfair Display" panose="00000500000000000000" pitchFamily="2" charset="0"/>
              </a:rPr>
            </a:br>
            <a:r>
              <a:rPr lang="en-US" sz="3100">
                <a:latin typeface="Playfair Display" panose="00000500000000000000" pitchFamily="2" charset="0"/>
              </a:rPr>
              <a:t>December 13, 2023</a:t>
            </a:r>
          </a:p>
        </p:txBody>
      </p:sp>
      <p:sp>
        <p:nvSpPr>
          <p:cNvPr id="1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iver with rocks and trees and mountains in the background&#10;&#10;Description automatically generated">
            <a:extLst>
              <a:ext uri="{FF2B5EF4-FFF2-40B4-BE49-F238E27FC236}">
                <a16:creationId xmlns:a16="http://schemas.microsoft.com/office/drawing/2014/main" id="{8AB1728E-2FC8-BF3B-9C2D-C6D22C0E6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2866454"/>
            <a:ext cx="5614416" cy="3158108"/>
          </a:xfrm>
          <a:prstGeom prst="rect">
            <a:avLst/>
          </a:prstGeom>
        </p:spPr>
      </p:pic>
      <p:pic>
        <p:nvPicPr>
          <p:cNvPr id="5" name="Picture 4" descr="A blue and white logo&#10;&#10;Description automatically generated">
            <a:extLst>
              <a:ext uri="{FF2B5EF4-FFF2-40B4-BE49-F238E27FC236}">
                <a16:creationId xmlns:a16="http://schemas.microsoft.com/office/drawing/2014/main" id="{F6FA8625-FD8B-03E4-53D8-99D21E4E5E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71" b="89725" l="3834" r="96330">
                        <a14:foregroundMark x1="4894" y1="77615" x2="4894" y2="77615"/>
                        <a14:foregroundMark x1="3834" y1="77615" x2="3834" y2="77615"/>
                        <a14:foregroundMark x1="10359" y1="77248" x2="10359" y2="77248"/>
                        <a14:foregroundMark x1="17455" y1="77798" x2="17455" y2="77798"/>
                        <a14:foregroundMark x1="24307" y1="79450" x2="24307" y2="79450"/>
                        <a14:foregroundMark x1="32708" y1="81651" x2="32708" y2="81651"/>
                        <a14:foregroundMark x1="40212" y1="84037" x2="40212" y2="84037"/>
                        <a14:foregroundMark x1="47635" y1="81468" x2="47635" y2="81468"/>
                        <a14:foregroundMark x1="60930" y1="81835" x2="60930" y2="81835"/>
                        <a14:foregroundMark x1="66558" y1="84587" x2="66558" y2="84587"/>
                        <a14:foregroundMark x1="71615" y1="77798" x2="71615" y2="77798"/>
                        <a14:foregroundMark x1="81077" y1="77982" x2="81077" y2="77982"/>
                        <a14:foregroundMark x1="87847" y1="77798" x2="87847" y2="77798"/>
                        <a14:foregroundMark x1="96411" y1="77798" x2="96411" y2="78349"/>
                        <a14:foregroundMark x1="50408" y1="4771" x2="50408" y2="4771"/>
                        <a14:foregroundMark x1="44861" y1="37615" x2="44861" y2="37615"/>
                        <a14:foregroundMark x1="39967" y1="44771" x2="39967" y2="44771"/>
                        <a14:foregroundMark x1="37194" y1="55046" x2="37194" y2="55046"/>
                        <a14:foregroundMark x1="50489" y1="34495" x2="50489" y2="34495"/>
                        <a14:foregroundMark x1="55873" y1="37248" x2="55873" y2="37248"/>
                        <a14:foregroundMark x1="60848" y1="43853" x2="60848" y2="43853"/>
                        <a14:foregroundMark x1="64111" y1="54312" x2="64111" y2="54312"/>
                        <a14:backgroundMark x1="96656" y1="81101" x2="96656" y2="81101"/>
                        <a14:backgroundMark x1="48613" y1="54679" x2="48613" y2="54679"/>
                        <a14:backgroundMark x1="44209" y1="52294" x2="44209" y2="52294"/>
                        <a14:backgroundMark x1="41680" y1="53028" x2="41191" y2="53761"/>
                        <a14:backgroundMark x1="42496" y1="60367" x2="42496" y2="60367"/>
                        <a14:backgroundMark x1="38336" y1="64954" x2="38336" y2="64954"/>
                        <a14:backgroundMark x1="42170" y1="66789" x2="42170" y2="66789"/>
                        <a14:backgroundMark x1="45106" y1="46972" x2="45106" y2="46972"/>
                        <a14:backgroundMark x1="46982" y1="48440" x2="46982" y2="48440"/>
                        <a14:backgroundMark x1="48777" y1="44587" x2="48777" y2="44587"/>
                        <a14:backgroundMark x1="50816" y1="48073" x2="50816" y2="48073"/>
                        <a14:backgroundMark x1="51713" y1="44954" x2="51713" y2="44954"/>
                        <a14:backgroundMark x1="54078" y1="50459" x2="53997" y2="50826"/>
                        <a14:backgroundMark x1="56770" y1="47156" x2="56770" y2="47156"/>
                        <a14:backgroundMark x1="56607" y1="54862" x2="56607" y2="54862"/>
                        <a14:backgroundMark x1="60522" y1="54312" x2="60522" y2="54312"/>
                        <a14:backgroundMark x1="58564" y1="60734" x2="58564" y2="60734"/>
                        <a14:backgroundMark x1="60604" y1="62752" x2="60604" y2="62752"/>
                        <a14:backgroundMark x1="59380" y1="66606" x2="59380" y2="66606"/>
                        <a14:backgroundMark x1="49592" y1="27339" x2="49592" y2="27339"/>
                        <a14:backgroundMark x1="42822" y1="28807" x2="42822" y2="28807"/>
                        <a14:backgroundMark x1="35808" y1="25321" x2="35808" y2="25321"/>
                        <a14:backgroundMark x1="35889" y1="37798" x2="35889" y2="37798"/>
                        <a14:backgroundMark x1="30016" y1="37798" x2="30016" y2="37798"/>
                        <a14:backgroundMark x1="31648" y1="51376" x2="31648" y2="51376"/>
                        <a14:backgroundMark x1="26591" y1="58165" x2="26346" y2="58532"/>
                        <a14:backgroundMark x1="31321" y1="64771" x2="31321" y2="64771"/>
                        <a14:backgroundMark x1="35726" y1="63303" x2="35726" y2="63303"/>
                        <a14:backgroundMark x1="56852" y1="27890" x2="56852" y2="27890"/>
                        <a14:backgroundMark x1="62643" y1="26422" x2="62643" y2="26422"/>
                        <a14:backgroundMark x1="64763" y1="35413" x2="64763" y2="35413"/>
                        <a14:backgroundMark x1="69902" y1="36514" x2="69902" y2="36514"/>
                        <a14:backgroundMark x1="69168" y1="51193" x2="69168" y2="51193"/>
                        <a14:backgroundMark x1="74388" y1="55596" x2="74388" y2="55596"/>
                        <a14:backgroundMark x1="69576" y1="65138" x2="69576" y2="65138"/>
                        <a14:backgroundMark x1="49592" y1="60367" x2="49592" y2="60367"/>
                        <a14:backgroundMark x1="45351" y1="16147" x2="45351" y2="16147"/>
                        <a14:backgroundMark x1="55546" y1="15229" x2="55546" y2="15229"/>
                      </a14:backgroundRemoval>
                    </a14:imgEffect>
                  </a14:imgLayer>
                </a14:imgProps>
              </a:ext>
              <a:ext uri="{28A0092B-C50C-407E-A947-70E740481C1C}">
                <a14:useLocalDpi xmlns:a14="http://schemas.microsoft.com/office/drawing/2010/main" val="0"/>
              </a:ext>
            </a:extLst>
          </a:blip>
          <a:stretch>
            <a:fillRect/>
          </a:stretch>
        </p:blipFill>
        <p:spPr>
          <a:xfrm>
            <a:off x="6254496" y="3196300"/>
            <a:ext cx="5614416" cy="2498415"/>
          </a:xfrm>
          <a:prstGeom prst="rect">
            <a:avLst/>
          </a:prstGeom>
        </p:spPr>
      </p:pic>
      <p:sp>
        <p:nvSpPr>
          <p:cNvPr id="6" name="AutoShape 2">
            <a:extLst>
              <a:ext uri="{FF2B5EF4-FFF2-40B4-BE49-F238E27FC236}">
                <a16:creationId xmlns:a16="http://schemas.microsoft.com/office/drawing/2014/main" id="{BB0AA01F-8A0E-BEC1-DC25-8D0C46464548}"/>
              </a:ext>
            </a:extLst>
          </p:cNvPr>
          <p:cNvSpPr>
            <a:spLocks noChangeAspect="1" noChangeArrowheads="1"/>
          </p:cNvSpPr>
          <p:nvPr/>
        </p:nvSpPr>
        <p:spPr bwMode="auto">
          <a:xfrm>
            <a:off x="4566920" y="3348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326A63F8-1C74-F9F7-9662-B6C8D60A1027}"/>
              </a:ext>
            </a:extLst>
          </p:cNvPr>
          <p:cNvSpPr>
            <a:spLocks noGrp="1"/>
          </p:cNvSpPr>
          <p:nvPr>
            <p:ph type="sldNum" sz="quarter" idx="12"/>
          </p:nvPr>
        </p:nvSpPr>
        <p:spPr/>
        <p:txBody>
          <a:bodyPr/>
          <a:lstStyle/>
          <a:p>
            <a:fld id="{35BFCE43-EE8A-454E-AEBD-3D2B76204578}" type="slidenum">
              <a:rPr lang="en-US" smtClean="0"/>
              <a:t>1</a:t>
            </a:fld>
            <a:endParaRPr lang="en-US"/>
          </a:p>
        </p:txBody>
      </p:sp>
    </p:spTree>
    <p:extLst>
      <p:ext uri="{BB962C8B-B14F-4D97-AF65-F5344CB8AC3E}">
        <p14:creationId xmlns:p14="http://schemas.microsoft.com/office/powerpoint/2010/main" val="4141905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CCF828-759D-F66C-6393-4B5DCE54C511}"/>
              </a:ext>
            </a:extLst>
          </p:cNvPr>
          <p:cNvSpPr>
            <a:spLocks noGrp="1"/>
          </p:cNvSpPr>
          <p:nvPr>
            <p:ph type="title"/>
          </p:nvPr>
        </p:nvSpPr>
        <p:spPr>
          <a:xfrm>
            <a:off x="1371599" y="294538"/>
            <a:ext cx="9895951" cy="1033669"/>
          </a:xfrm>
        </p:spPr>
        <p:txBody>
          <a:bodyPr>
            <a:normAutofit/>
          </a:bodyPr>
          <a:lstStyle/>
          <a:p>
            <a:pPr algn="ctr"/>
            <a:r>
              <a:rPr lang="en-US" sz="3400" dirty="0">
                <a:solidFill>
                  <a:srgbClr val="FFFFFF"/>
                </a:solidFill>
              </a:rPr>
              <a:t>General Board Powers and Responsibilities</a:t>
            </a:r>
          </a:p>
        </p:txBody>
      </p:sp>
      <p:graphicFrame>
        <p:nvGraphicFramePr>
          <p:cNvPr id="35" name="Content Placeholder 2">
            <a:extLst>
              <a:ext uri="{FF2B5EF4-FFF2-40B4-BE49-F238E27FC236}">
                <a16:creationId xmlns:a16="http://schemas.microsoft.com/office/drawing/2014/main" id="{B0F88AA6-EE4A-558F-5CEF-E4B0DA7AB65F}"/>
              </a:ext>
            </a:extLst>
          </p:cNvPr>
          <p:cNvGraphicFramePr>
            <a:graphicFrameLocks noGrp="1"/>
          </p:cNvGraphicFramePr>
          <p:nvPr>
            <p:ph idx="1"/>
            <p:extLst>
              <p:ext uri="{D42A27DB-BD31-4B8C-83A1-F6EECF244321}">
                <p14:modId xmlns:p14="http://schemas.microsoft.com/office/powerpoint/2010/main" val="561383891"/>
              </p:ext>
            </p:extLst>
          </p:nvPr>
        </p:nvGraphicFramePr>
        <p:xfrm>
          <a:off x="342027" y="1717118"/>
          <a:ext cx="11732646" cy="4955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28F733C-03CE-810F-32B2-6E870DECBD65}"/>
              </a:ext>
            </a:extLst>
          </p:cNvPr>
          <p:cNvSpPr>
            <a:spLocks noGrp="1"/>
          </p:cNvSpPr>
          <p:nvPr>
            <p:ph type="sldNum" sz="quarter" idx="12"/>
          </p:nvPr>
        </p:nvSpPr>
        <p:spPr/>
        <p:txBody>
          <a:bodyPr/>
          <a:lstStyle/>
          <a:p>
            <a:fld id="{35BFCE43-EE8A-454E-AEBD-3D2B76204578}" type="slidenum">
              <a:rPr lang="en-US" smtClean="0"/>
              <a:t>10</a:t>
            </a:fld>
            <a:endParaRPr lang="en-US"/>
          </a:p>
        </p:txBody>
      </p:sp>
    </p:spTree>
    <p:extLst>
      <p:ext uri="{BB962C8B-B14F-4D97-AF65-F5344CB8AC3E}">
        <p14:creationId xmlns:p14="http://schemas.microsoft.com/office/powerpoint/2010/main" val="2207690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CCF828-759D-F66C-6393-4B5DCE54C511}"/>
              </a:ext>
            </a:extLst>
          </p:cNvPr>
          <p:cNvSpPr>
            <a:spLocks noGrp="1"/>
          </p:cNvSpPr>
          <p:nvPr>
            <p:ph type="title"/>
          </p:nvPr>
        </p:nvSpPr>
        <p:spPr>
          <a:xfrm>
            <a:off x="1371599" y="294538"/>
            <a:ext cx="9895951" cy="1033669"/>
          </a:xfrm>
        </p:spPr>
        <p:txBody>
          <a:bodyPr>
            <a:normAutofit/>
          </a:bodyPr>
          <a:lstStyle/>
          <a:p>
            <a:pPr algn="ctr"/>
            <a:r>
              <a:rPr lang="en-US" sz="3400" dirty="0">
                <a:solidFill>
                  <a:srgbClr val="FFFFFF"/>
                </a:solidFill>
              </a:rPr>
              <a:t>General Board Powers and Responsibilities (2)</a:t>
            </a:r>
          </a:p>
        </p:txBody>
      </p:sp>
      <p:sp>
        <p:nvSpPr>
          <p:cNvPr id="7" name="Content Placeholder 2">
            <a:extLst>
              <a:ext uri="{FF2B5EF4-FFF2-40B4-BE49-F238E27FC236}">
                <a16:creationId xmlns:a16="http://schemas.microsoft.com/office/drawing/2014/main" id="{CC1039CE-8686-4881-C413-F8F3FBF66513}"/>
              </a:ext>
            </a:extLst>
          </p:cNvPr>
          <p:cNvSpPr>
            <a:spLocks noGrp="1"/>
          </p:cNvSpPr>
          <p:nvPr>
            <p:ph idx="1"/>
          </p:nvPr>
        </p:nvSpPr>
        <p:spPr>
          <a:xfrm>
            <a:off x="342027" y="1717118"/>
            <a:ext cx="11732646" cy="4955687"/>
          </a:xfrm>
        </p:spPr>
        <p:txBody>
          <a:bodyPr anchor="ctr">
            <a:noAutofit/>
          </a:bodyPr>
          <a:lstStyle/>
          <a:p>
            <a:pPr>
              <a:lnSpc>
                <a:spcPct val="100000"/>
              </a:lnSpc>
              <a:spcBef>
                <a:spcPts val="0"/>
              </a:spcBef>
            </a:pPr>
            <a:r>
              <a:rPr lang="en-US" sz="1800" dirty="0">
                <a:effectLst/>
                <a:ea typeface="Calibri" panose="020F0502020204030204" pitchFamily="34" charset="0"/>
                <a:cs typeface="Times New Roman" panose="02020603050405020304" pitchFamily="18" charset="0"/>
              </a:rPr>
              <a:t>The Board has the exclusive right to the management and administrative control of the school system subject to any laws that limit the Board’s authority or any authorities delegated under School Policies.</a:t>
            </a:r>
            <a:endParaRPr lang="en-US" sz="1800" dirty="0">
              <a:ea typeface="Calibri" panose="020F0502020204030204" pitchFamily="34" charset="0"/>
              <a:cs typeface="Times New Roman" panose="02020603050405020304" pitchFamily="18" charset="0"/>
            </a:endParaRPr>
          </a:p>
          <a:p>
            <a:pPr>
              <a:lnSpc>
                <a:spcPct val="100000"/>
              </a:lnSpc>
              <a:spcBef>
                <a:spcPts val="0"/>
              </a:spcBef>
            </a:pPr>
            <a:r>
              <a:rPr lang="en-US" sz="1800" dirty="0">
                <a:effectLst/>
                <a:ea typeface="Calibri" panose="020F0502020204030204" pitchFamily="34" charset="0"/>
                <a:cs typeface="Times New Roman" panose="02020603050405020304" pitchFamily="18" charset="0"/>
              </a:rPr>
              <a:t>The Board has the authority buy, own, sell, assign, mortgage, or lease any interest in real or personal property for such periods as may be authorized by law and to hold, manage, mortgage, and sublease the same.  For TCSA Schools the Board may not mortgage, encumber, sell or pledge any real or personal property held in the name of the (Tribe) without the written consent of the Tribal Council. </a:t>
            </a:r>
          </a:p>
          <a:p>
            <a:pPr>
              <a:lnSpc>
                <a:spcPct val="100000"/>
              </a:lnSpc>
              <a:spcBef>
                <a:spcPts val="0"/>
              </a:spcBef>
            </a:pPr>
            <a:r>
              <a:rPr lang="en-US" sz="1800" dirty="0">
                <a:effectLst/>
                <a:ea typeface="Calibri" panose="020F0502020204030204" pitchFamily="34" charset="0"/>
                <a:cs typeface="Times New Roman" panose="02020603050405020304" pitchFamily="18" charset="0"/>
              </a:rPr>
              <a:t>The Board has the authority to make contracts, including contracts for employment, and to receive financial assistance from any governmental or private source and to expend School funds in furtherance of its purposes.</a:t>
            </a:r>
          </a:p>
          <a:p>
            <a:pPr>
              <a:lnSpc>
                <a:spcPct val="100000"/>
              </a:lnSpc>
              <a:spcBef>
                <a:spcPts val="0"/>
              </a:spcBef>
            </a:pPr>
            <a:r>
              <a:rPr lang="en-US" sz="1800" dirty="0">
                <a:effectLst/>
                <a:ea typeface="Calibri" panose="020F0502020204030204" pitchFamily="34" charset="0"/>
                <a:cs typeface="Times New Roman" panose="02020603050405020304" pitchFamily="18" charset="0"/>
              </a:rPr>
              <a:t>The Board has the authority to borrow money and to issue evidence of indebtedness in furtherance of the purposes of the School and to secure the same by mortgage, pledge, or other lien upon the property of the School.</a:t>
            </a:r>
          </a:p>
          <a:p>
            <a:pPr>
              <a:lnSpc>
                <a:spcPct val="100000"/>
              </a:lnSpc>
              <a:spcBef>
                <a:spcPts val="0"/>
              </a:spcBef>
            </a:pPr>
            <a:r>
              <a:rPr lang="en-US" sz="1800" dirty="0">
                <a:effectLst/>
                <a:ea typeface="Calibri" panose="020F0502020204030204" pitchFamily="34" charset="0"/>
                <a:cs typeface="Times New Roman" panose="02020603050405020304" pitchFamily="18" charset="0"/>
              </a:rPr>
              <a:t>The Board has the power to sue. For TCSA Schools, the School Charter or Tribal law may require the Board to specifically grant limited waivers of the School’s immunity from suit and consent to be sued in the (Tribal) Courts or another court of competent jurisdiction.  There may also be other requirements to waive immunity. </a:t>
            </a:r>
            <a:endParaRPr lang="en-US" sz="1800" dirty="0"/>
          </a:p>
        </p:txBody>
      </p:sp>
      <p:sp>
        <p:nvSpPr>
          <p:cNvPr id="3" name="Slide Number Placeholder 2">
            <a:extLst>
              <a:ext uri="{FF2B5EF4-FFF2-40B4-BE49-F238E27FC236}">
                <a16:creationId xmlns:a16="http://schemas.microsoft.com/office/drawing/2014/main" id="{89A3E9D8-5295-2A83-7088-041109164388}"/>
              </a:ext>
            </a:extLst>
          </p:cNvPr>
          <p:cNvSpPr>
            <a:spLocks noGrp="1"/>
          </p:cNvSpPr>
          <p:nvPr>
            <p:ph type="sldNum" sz="quarter" idx="12"/>
          </p:nvPr>
        </p:nvSpPr>
        <p:spPr/>
        <p:txBody>
          <a:bodyPr/>
          <a:lstStyle/>
          <a:p>
            <a:fld id="{35BFCE43-EE8A-454E-AEBD-3D2B76204578}" type="slidenum">
              <a:rPr lang="en-US" smtClean="0"/>
              <a:t>11</a:t>
            </a:fld>
            <a:endParaRPr lang="en-US"/>
          </a:p>
        </p:txBody>
      </p:sp>
    </p:spTree>
    <p:extLst>
      <p:ext uri="{BB962C8B-B14F-4D97-AF65-F5344CB8AC3E}">
        <p14:creationId xmlns:p14="http://schemas.microsoft.com/office/powerpoint/2010/main" val="2536180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61800" y="762001"/>
            <a:ext cx="5334197" cy="906255"/>
          </a:xfrm>
        </p:spPr>
        <p:txBody>
          <a:bodyPr anchor="ctr">
            <a:normAutofit fontScale="90000"/>
          </a:bodyPr>
          <a:lstStyle/>
          <a:p>
            <a:r>
              <a:rPr lang="en-US" sz="4000" dirty="0"/>
              <a:t>Board Meeting Structure	</a:t>
            </a:r>
          </a:p>
        </p:txBody>
      </p:sp>
      <p:sp>
        <p:nvSpPr>
          <p:cNvPr id="3" name="Content Placeholder 2"/>
          <p:cNvSpPr>
            <a:spLocks noGrp="1"/>
          </p:cNvSpPr>
          <p:nvPr>
            <p:ph idx="1"/>
          </p:nvPr>
        </p:nvSpPr>
        <p:spPr>
          <a:xfrm>
            <a:off x="761800" y="1668256"/>
            <a:ext cx="5334197" cy="4571823"/>
          </a:xfrm>
        </p:spPr>
        <p:txBody>
          <a:bodyPr anchor="ctr">
            <a:normAutofit/>
          </a:bodyPr>
          <a:lstStyle/>
          <a:p>
            <a:pPr marL="0" indent="0">
              <a:buNone/>
            </a:pPr>
            <a:r>
              <a:rPr lang="en-US" dirty="0"/>
              <a:t>Board Meetings</a:t>
            </a:r>
          </a:p>
          <a:p>
            <a:pPr lvl="1">
              <a:buFont typeface="Arial" panose="020B0604020202020204" pitchFamily="34" charset="0"/>
              <a:buChar char="•"/>
            </a:pPr>
            <a:r>
              <a:rPr lang="en-US" sz="2800" dirty="0"/>
              <a:t>Notice</a:t>
            </a:r>
          </a:p>
          <a:p>
            <a:pPr lvl="1">
              <a:buFont typeface="Arial" panose="020B0604020202020204" pitchFamily="34" charset="0"/>
              <a:buChar char="•"/>
            </a:pPr>
            <a:r>
              <a:rPr lang="en-US" sz="2800" dirty="0"/>
              <a:t>Quorum</a:t>
            </a:r>
          </a:p>
          <a:p>
            <a:pPr lvl="1">
              <a:buFont typeface="Arial" panose="020B0604020202020204" pitchFamily="34" charset="0"/>
              <a:buChar char="•"/>
            </a:pPr>
            <a:r>
              <a:rPr lang="en-US" sz="2800" dirty="0"/>
              <a:t>Agenda</a:t>
            </a:r>
          </a:p>
          <a:p>
            <a:pPr lvl="1">
              <a:buFont typeface="Arial" panose="020B0604020202020204" pitchFamily="34" charset="0"/>
              <a:buChar char="•"/>
            </a:pPr>
            <a:r>
              <a:rPr lang="en-US" sz="2800" dirty="0"/>
              <a:t>Minutes</a:t>
            </a:r>
          </a:p>
          <a:p>
            <a:pPr lvl="1">
              <a:buFont typeface="Arial" panose="020B0604020202020204" pitchFamily="34" charset="0"/>
              <a:buChar char="•"/>
            </a:pPr>
            <a:r>
              <a:rPr lang="en-US" sz="2800" dirty="0"/>
              <a:t>Use of Executive Session </a:t>
            </a:r>
          </a:p>
        </p:txBody>
      </p:sp>
      <p:pic>
        <p:nvPicPr>
          <p:cNvPr id="5" name="Picture 4" descr="Blurry conference table and chairs">
            <a:extLst>
              <a:ext uri="{FF2B5EF4-FFF2-40B4-BE49-F238E27FC236}">
                <a16:creationId xmlns:a16="http://schemas.microsoft.com/office/drawing/2014/main" id="{7DC8E6DF-CA01-C7E7-73FB-339A72349B8A}"/>
              </a:ext>
            </a:extLst>
          </p:cNvPr>
          <p:cNvPicPr>
            <a:picLocks noChangeAspect="1"/>
          </p:cNvPicPr>
          <p:nvPr/>
        </p:nvPicPr>
        <p:blipFill rotWithShape="1">
          <a:blip r:embed="rId2"/>
          <a:srcRect l="22883" r="2528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DACC1D3E-5C6C-FCAF-8DCA-769E020B3649}"/>
              </a:ext>
            </a:extLst>
          </p:cNvPr>
          <p:cNvSpPr>
            <a:spLocks noGrp="1"/>
          </p:cNvSpPr>
          <p:nvPr>
            <p:ph type="sldNum" sz="quarter" idx="12"/>
          </p:nvPr>
        </p:nvSpPr>
        <p:spPr/>
        <p:txBody>
          <a:bodyPr/>
          <a:lstStyle/>
          <a:p>
            <a:fld id="{35BFCE43-EE8A-454E-AEBD-3D2B76204578}" type="slidenum">
              <a:rPr lang="en-US" smtClean="0"/>
              <a:t>12</a:t>
            </a:fld>
            <a:endParaRPr lang="en-US"/>
          </a:p>
        </p:txBody>
      </p:sp>
    </p:spTree>
    <p:extLst>
      <p:ext uri="{BB962C8B-B14F-4D97-AF65-F5344CB8AC3E}">
        <p14:creationId xmlns:p14="http://schemas.microsoft.com/office/powerpoint/2010/main" val="149171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FDAF83-2203-77CF-D253-4CC7FD49624F}"/>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Quorum Requirements</a:t>
            </a:r>
          </a:p>
        </p:txBody>
      </p:sp>
      <p:graphicFrame>
        <p:nvGraphicFramePr>
          <p:cNvPr id="5" name="Content Placeholder 2">
            <a:extLst>
              <a:ext uri="{FF2B5EF4-FFF2-40B4-BE49-F238E27FC236}">
                <a16:creationId xmlns:a16="http://schemas.microsoft.com/office/drawing/2014/main" id="{37A2F36E-D1B4-3775-3710-9EB9C1DEB87B}"/>
              </a:ext>
            </a:extLst>
          </p:cNvPr>
          <p:cNvGraphicFramePr>
            <a:graphicFrameLocks noGrp="1"/>
          </p:cNvGraphicFramePr>
          <p:nvPr>
            <p:ph idx="1"/>
            <p:extLst>
              <p:ext uri="{D42A27DB-BD31-4B8C-83A1-F6EECF244321}">
                <p14:modId xmlns:p14="http://schemas.microsoft.com/office/powerpoint/2010/main" val="311800320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655B9277-E17F-9EF9-D68C-F3395A181B60}"/>
              </a:ext>
            </a:extLst>
          </p:cNvPr>
          <p:cNvSpPr>
            <a:spLocks noGrp="1"/>
          </p:cNvSpPr>
          <p:nvPr>
            <p:ph type="sldNum" sz="quarter" idx="12"/>
          </p:nvPr>
        </p:nvSpPr>
        <p:spPr/>
        <p:txBody>
          <a:bodyPr/>
          <a:lstStyle/>
          <a:p>
            <a:fld id="{35BFCE43-EE8A-454E-AEBD-3D2B76204578}" type="slidenum">
              <a:rPr lang="en-US" smtClean="0"/>
              <a:t>13</a:t>
            </a:fld>
            <a:endParaRPr lang="en-US"/>
          </a:p>
        </p:txBody>
      </p:sp>
    </p:spTree>
    <p:extLst>
      <p:ext uri="{BB962C8B-B14F-4D97-AF65-F5344CB8AC3E}">
        <p14:creationId xmlns:p14="http://schemas.microsoft.com/office/powerpoint/2010/main" val="824287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371599" y="294538"/>
            <a:ext cx="9895951" cy="1033669"/>
          </a:xfrm>
        </p:spPr>
        <p:txBody>
          <a:bodyPr vert="horz" lIns="91440" tIns="45720" rIns="91440" bIns="45720" rtlCol="0" anchor="ctr">
            <a:normAutofit fontScale="90000"/>
          </a:bodyPr>
          <a:lstStyle/>
          <a:p>
            <a:r>
              <a:rPr lang="en-US" sz="4000" kern="1200" dirty="0">
                <a:solidFill>
                  <a:srgbClr val="FFFFFF"/>
                </a:solidFill>
                <a:latin typeface="+mj-lt"/>
                <a:ea typeface="+mj-ea"/>
                <a:cs typeface="+mj-cs"/>
              </a:rPr>
              <a:t>Board Meeting Structure – Board Meetings and the Notice Requirements</a:t>
            </a:r>
          </a:p>
        </p:txBody>
      </p:sp>
      <p:sp>
        <p:nvSpPr>
          <p:cNvPr id="3" name="Content Placeholder 2"/>
          <p:cNvSpPr>
            <a:spLocks noGrp="1"/>
          </p:cNvSpPr>
          <p:nvPr>
            <p:ph idx="4294967295"/>
          </p:nvPr>
        </p:nvSpPr>
        <p:spPr>
          <a:xfrm>
            <a:off x="358815" y="1786918"/>
            <a:ext cx="11545747" cy="4776543"/>
          </a:xfrm>
        </p:spPr>
        <p:txBody>
          <a:bodyPr vert="horz" lIns="91440" tIns="45720" rIns="91440" bIns="45720" rtlCol="0" anchor="ctr">
            <a:noAutofit/>
          </a:bodyPr>
          <a:lstStyle/>
          <a:p>
            <a:pPr>
              <a:defRPr/>
            </a:pPr>
            <a:r>
              <a:rPr lang="en-US" sz="1800" dirty="0"/>
              <a:t>If you do not follow the notice requirements in your governing documents, the meeting is out of Order and can be challenged by any Board member or member of the public as out of Order.</a:t>
            </a:r>
          </a:p>
          <a:p>
            <a:pPr>
              <a:defRPr/>
            </a:pPr>
            <a:r>
              <a:rPr lang="en-US" sz="1800" dirty="0"/>
              <a:t>Exception to Notice Requirements:  The Board may recess the meeting for the day and reconvene the meeting on a later date under Roberts Rules of Order. </a:t>
            </a:r>
          </a:p>
          <a:p>
            <a:pPr marL="0" indent="0">
              <a:buNone/>
              <a:defRPr/>
            </a:pPr>
            <a:r>
              <a:rPr lang="en-US" sz="1800" b="1" dirty="0"/>
              <a:t>Requirements for Notice – Check Board Policies, applicable Law or School Charter and By-laws: </a:t>
            </a:r>
          </a:p>
          <a:p>
            <a:pPr>
              <a:defRPr/>
            </a:pPr>
            <a:r>
              <a:rPr lang="en-US" sz="1800" b="1" dirty="0"/>
              <a:t>Notice Requirements. </a:t>
            </a:r>
            <a:r>
              <a:rPr lang="en-US" sz="1800" dirty="0"/>
              <a:t> Notice to the public required for all meetings except special meetings by posting in public locations. Notice to Board members orally or in writing before the meeting. </a:t>
            </a:r>
            <a:endParaRPr lang="en-US" sz="1800" b="1" dirty="0"/>
          </a:p>
          <a:p>
            <a:pPr>
              <a:defRPr/>
            </a:pPr>
            <a:r>
              <a:rPr lang="en-US" sz="1800" b="1" dirty="0"/>
              <a:t>Regular Meetings</a:t>
            </a:r>
            <a:r>
              <a:rPr lang="en-US" sz="1800" dirty="0"/>
              <a:t>: Chair and Administrator  responsible for notifying Board members. Usually, the Policies will set out a specific day ant time for regular meetings. Example - Second Monday of the month at 6:30 unless it’s a holiday then it will be held the next day.  Budget meetings to be held at the time of the regular meetings or as soon after as is convenient. Administrator or Business Manager has to attend. Others attend at the request of the Administrator or School Board Chairperson. </a:t>
            </a:r>
          </a:p>
          <a:p>
            <a:pPr>
              <a:defRPr/>
            </a:pPr>
            <a:r>
              <a:rPr lang="en-US" sz="1800" b="1" dirty="0"/>
              <a:t>Special Meetings: </a:t>
            </a:r>
            <a:r>
              <a:rPr lang="en-US" sz="1800" dirty="0"/>
              <a:t>Called by the Board Chair or if Board Chair is out of state for longer than one day, then the Vice-Chair can call Special Meetings.  (look to your school policies and Tribal Education code)</a:t>
            </a:r>
          </a:p>
          <a:p>
            <a:pPr>
              <a:defRPr/>
            </a:pPr>
            <a:r>
              <a:rPr lang="en-US" sz="1800" b="1" dirty="0"/>
              <a:t>Work Sessions: </a:t>
            </a:r>
            <a:r>
              <a:rPr lang="en-US" sz="1800" dirty="0"/>
              <a:t>School Administrator can call informal work sessions that may be open to the public to discuss issues and keep the board informed about progress and needs of the school – rates are established by board action annually. No Board action can be taken at a work session. </a:t>
            </a:r>
            <a:endParaRPr lang="en-US" sz="1800" b="1" dirty="0"/>
          </a:p>
        </p:txBody>
      </p:sp>
      <p:sp>
        <p:nvSpPr>
          <p:cNvPr id="4" name="Slide Number Placeholder 3">
            <a:extLst>
              <a:ext uri="{FF2B5EF4-FFF2-40B4-BE49-F238E27FC236}">
                <a16:creationId xmlns:a16="http://schemas.microsoft.com/office/drawing/2014/main" id="{0F7B3F13-1612-C937-7814-3F0BCBCEEB07}"/>
              </a:ext>
            </a:extLst>
          </p:cNvPr>
          <p:cNvSpPr>
            <a:spLocks noGrp="1"/>
          </p:cNvSpPr>
          <p:nvPr>
            <p:ph type="sldNum" sz="quarter" idx="12"/>
          </p:nvPr>
        </p:nvSpPr>
        <p:spPr/>
        <p:txBody>
          <a:bodyPr/>
          <a:lstStyle/>
          <a:p>
            <a:fld id="{35BFCE43-EE8A-454E-AEBD-3D2B76204578}" type="slidenum">
              <a:rPr lang="en-US" smtClean="0"/>
              <a:t>14</a:t>
            </a:fld>
            <a:endParaRPr lang="en-US"/>
          </a:p>
        </p:txBody>
      </p:sp>
    </p:spTree>
    <p:extLst>
      <p:ext uri="{BB962C8B-B14F-4D97-AF65-F5344CB8AC3E}">
        <p14:creationId xmlns:p14="http://schemas.microsoft.com/office/powerpoint/2010/main" val="94869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fontScale="90000"/>
          </a:bodyPr>
          <a:lstStyle/>
          <a:p>
            <a:r>
              <a:rPr lang="en-US" sz="2400" b="1" dirty="0">
                <a:solidFill>
                  <a:srgbClr val="FFFFFF"/>
                </a:solidFill>
              </a:rPr>
              <a:t>Board Meeting Structure - Order of Business and Agenda</a:t>
            </a:r>
            <a:br>
              <a:rPr lang="en-US" sz="2400" b="1" dirty="0">
                <a:solidFill>
                  <a:srgbClr val="FFFFFF"/>
                </a:solidFill>
              </a:rPr>
            </a:br>
            <a:r>
              <a:rPr lang="en-US" altLang="en-US" sz="2400" dirty="0">
                <a:solidFill>
                  <a:srgbClr val="FFFFFF"/>
                </a:solidFill>
              </a:rPr>
              <a:t>An Agenda is a prescheduled “Order of Business.” </a:t>
            </a:r>
            <a:br>
              <a:rPr lang="en-US" altLang="en-US" sz="1300" dirty="0">
                <a:solidFill>
                  <a:srgbClr val="FFFFFF"/>
                </a:solidFill>
              </a:rPr>
            </a:br>
            <a:br>
              <a:rPr lang="en-US" altLang="en-US" sz="1300" dirty="0">
                <a:solidFill>
                  <a:srgbClr val="FFFFFF"/>
                </a:solidFill>
              </a:rPr>
            </a:br>
            <a:br>
              <a:rPr lang="en-US" altLang="en-US" sz="1300" dirty="0">
                <a:solidFill>
                  <a:srgbClr val="FFFFFF"/>
                </a:solidFill>
              </a:rPr>
            </a:br>
            <a:br>
              <a:rPr lang="en-US" altLang="en-US" sz="1300" dirty="0">
                <a:solidFill>
                  <a:srgbClr val="FFFFFF"/>
                </a:solidFill>
              </a:rPr>
            </a:br>
            <a:endParaRPr lang="en-US" sz="1300" dirty="0">
              <a:solidFill>
                <a:srgbClr val="FFFFFF"/>
              </a:solidFill>
            </a:endParaRPr>
          </a:p>
        </p:txBody>
      </p:sp>
      <p:sp>
        <p:nvSpPr>
          <p:cNvPr id="3" name="Content Placeholder 2"/>
          <p:cNvSpPr>
            <a:spLocks noGrp="1"/>
          </p:cNvSpPr>
          <p:nvPr>
            <p:ph idx="1"/>
          </p:nvPr>
        </p:nvSpPr>
        <p:spPr>
          <a:xfrm>
            <a:off x="178131" y="1622744"/>
            <a:ext cx="10917500" cy="5086813"/>
          </a:xfrm>
        </p:spPr>
        <p:txBody>
          <a:bodyPr numCol="2" anchor="ctr">
            <a:normAutofit fontScale="92500" lnSpcReduction="20000"/>
          </a:bodyPr>
          <a:lstStyle/>
          <a:p>
            <a:pPr>
              <a:buFont typeface="Wingdings" panose="05000000000000000000" pitchFamily="2" charset="2"/>
              <a:buChar char="§"/>
            </a:pPr>
            <a:r>
              <a:rPr lang="en-US" altLang="en-US" sz="2200" dirty="0"/>
              <a:t>The Agenda is written and is often sent out to the Board and public before the meeting. </a:t>
            </a:r>
          </a:p>
          <a:p>
            <a:pPr marL="0" indent="0">
              <a:buNone/>
            </a:pPr>
            <a:r>
              <a:rPr lang="en-US" altLang="en-US" sz="2400" b="1" dirty="0"/>
              <a:t>Best Practices</a:t>
            </a:r>
            <a:endParaRPr lang="en-US" altLang="en-US" sz="2200" b="1" dirty="0"/>
          </a:p>
          <a:p>
            <a:pPr>
              <a:buFont typeface="Wingdings" panose="05000000000000000000" pitchFamily="2" charset="2"/>
              <a:buChar char="§"/>
            </a:pPr>
            <a:r>
              <a:rPr lang="en-US" altLang="en-US" sz="2200" dirty="0"/>
              <a:t>The Agenda should identify all items to be considered at the Meeting and should include any proposed executive sessions.  Any changes to the agenda may be made at the Board meeting by Board action. </a:t>
            </a:r>
          </a:p>
          <a:p>
            <a:pPr>
              <a:buFont typeface="Wingdings" panose="05000000000000000000" pitchFamily="2" charset="2"/>
              <a:buChar char="§"/>
            </a:pPr>
            <a:r>
              <a:rPr lang="en-US" altLang="en-US" sz="2200" dirty="0"/>
              <a:t>Multiple methods to Create the Agenda: </a:t>
            </a:r>
          </a:p>
          <a:p>
            <a:pPr lvl="1">
              <a:buFont typeface="Wingdings" panose="05000000000000000000" pitchFamily="2" charset="2"/>
              <a:buChar char="§"/>
            </a:pPr>
            <a:r>
              <a:rPr lang="en-US" altLang="en-US" sz="1900" dirty="0"/>
              <a:t>School Board Chair with assistance from Administrator put the agenda together. </a:t>
            </a:r>
          </a:p>
          <a:p>
            <a:pPr lvl="1">
              <a:buFont typeface="Wingdings" panose="05000000000000000000" pitchFamily="2" charset="2"/>
              <a:buChar char="§"/>
            </a:pPr>
            <a:r>
              <a:rPr lang="en-US" altLang="en-US" sz="1900" dirty="0"/>
              <a:t>Administrator creates the Agenda. </a:t>
            </a:r>
          </a:p>
          <a:p>
            <a:pPr>
              <a:buFont typeface="Wingdings" panose="05000000000000000000" pitchFamily="2" charset="2"/>
              <a:buChar char="§"/>
            </a:pPr>
            <a:r>
              <a:rPr lang="en-US" altLang="en-US" sz="2200" dirty="0"/>
              <a:t>Amending the Agenda: </a:t>
            </a:r>
          </a:p>
          <a:p>
            <a:pPr lvl="1">
              <a:lnSpc>
                <a:spcPct val="100000"/>
              </a:lnSpc>
              <a:buFont typeface="Wingdings" panose="05000000000000000000" pitchFamily="2" charset="2"/>
              <a:buChar char="§"/>
            </a:pPr>
            <a:r>
              <a:rPr lang="en-US" altLang="en-US" sz="1700" dirty="0"/>
              <a:t>Board members can amend the agenda at the beginning of the meeting.</a:t>
            </a:r>
          </a:p>
          <a:p>
            <a:pPr lvl="1">
              <a:lnSpc>
                <a:spcPct val="100000"/>
              </a:lnSpc>
              <a:buFont typeface="Wingdings" panose="05000000000000000000" pitchFamily="2" charset="2"/>
              <a:buChar char="§"/>
            </a:pPr>
            <a:r>
              <a:rPr lang="en-US" altLang="en-US" sz="1700" dirty="0"/>
              <a:t>Community members can ask for items to be added to the agenda before the meeting. </a:t>
            </a:r>
          </a:p>
          <a:p>
            <a:pPr lvl="1">
              <a:lnSpc>
                <a:spcPct val="100000"/>
              </a:lnSpc>
              <a:buFont typeface="Wingdings" panose="05000000000000000000" pitchFamily="2" charset="2"/>
              <a:buChar char="§"/>
            </a:pPr>
            <a:r>
              <a:rPr lang="en-US" altLang="en-US" sz="1700" dirty="0"/>
              <a:t>Staff members can also ask for agenda items to be added through administration. </a:t>
            </a:r>
          </a:p>
          <a:p>
            <a:pPr lvl="1"/>
            <a:r>
              <a:rPr lang="en-US" altLang="en-US" sz="1700" dirty="0"/>
              <a:t>Call the time the meetings starts and ends and any executive sessions for recording in minutes. </a:t>
            </a:r>
          </a:p>
          <a:p>
            <a:pPr lvl="1"/>
            <a:r>
              <a:rPr lang="en-US" altLang="en-US" sz="1700" b="1" dirty="0"/>
              <a:t>Note when Board members leave or enter the meeting.</a:t>
            </a:r>
          </a:p>
          <a:p>
            <a:pPr lvl="1"/>
            <a:r>
              <a:rPr lang="en-US" altLang="en-US" sz="1700" b="1" dirty="0"/>
              <a:t>Note when anyone conflicts themselves out- have the Chair call it.  </a:t>
            </a:r>
            <a:br>
              <a:rPr lang="en-US" altLang="en-US" sz="1100" dirty="0"/>
            </a:br>
            <a:endParaRPr lang="en-US" altLang="en-US" sz="1100" dirty="0"/>
          </a:p>
          <a:p>
            <a:pPr marL="457200" lvl="1" indent="0">
              <a:buNone/>
            </a:pPr>
            <a:endParaRPr lang="en-US" altLang="en-US" sz="1700" b="1" dirty="0"/>
          </a:p>
          <a:p>
            <a:pPr marL="457200" lvl="1" indent="0">
              <a:buNone/>
            </a:pPr>
            <a:r>
              <a:rPr lang="en-US" altLang="en-US" sz="1700" b="1" dirty="0"/>
              <a:t>MODEL AGENDA: </a:t>
            </a:r>
          </a:p>
          <a:p>
            <a:pPr lvl="1">
              <a:buFont typeface="Wingdings" panose="05000000000000000000" pitchFamily="2" charset="2"/>
              <a:buChar char="§"/>
            </a:pPr>
            <a:r>
              <a:rPr lang="en-US" altLang="en-US" sz="1700" dirty="0"/>
              <a:t>Call to order</a:t>
            </a:r>
          </a:p>
          <a:p>
            <a:pPr lvl="1">
              <a:buFont typeface="Wingdings" panose="05000000000000000000" pitchFamily="2" charset="2"/>
              <a:buChar char="§"/>
            </a:pPr>
            <a:r>
              <a:rPr lang="en-US" altLang="en-US" sz="1700" dirty="0"/>
              <a:t>Roll Call of Members Present</a:t>
            </a:r>
          </a:p>
          <a:p>
            <a:pPr lvl="1">
              <a:buFont typeface="Wingdings" panose="05000000000000000000" pitchFamily="2" charset="2"/>
              <a:buChar char="§"/>
            </a:pPr>
            <a:r>
              <a:rPr lang="en-US" altLang="en-US" sz="1700" dirty="0"/>
              <a:t>Invocation</a:t>
            </a:r>
          </a:p>
          <a:p>
            <a:pPr lvl="1">
              <a:buFont typeface="Wingdings" panose="05000000000000000000" pitchFamily="2" charset="2"/>
              <a:buChar char="§"/>
            </a:pPr>
            <a:r>
              <a:rPr lang="en-US" altLang="en-US" sz="1700" dirty="0"/>
              <a:t>Approval of agenda</a:t>
            </a:r>
          </a:p>
          <a:p>
            <a:pPr lvl="1">
              <a:buFont typeface="Wingdings" panose="05000000000000000000" pitchFamily="2" charset="2"/>
              <a:buChar char="§"/>
            </a:pPr>
            <a:r>
              <a:rPr lang="en-US" altLang="en-US" sz="1700" dirty="0"/>
              <a:t>Reading/Approval of minutes</a:t>
            </a:r>
          </a:p>
          <a:p>
            <a:pPr lvl="1">
              <a:buFont typeface="Wingdings" panose="05000000000000000000" pitchFamily="2" charset="2"/>
              <a:buChar char="§"/>
            </a:pPr>
            <a:r>
              <a:rPr lang="en-US" altLang="en-US" sz="1700" dirty="0"/>
              <a:t>Community Input/ Comments</a:t>
            </a:r>
          </a:p>
          <a:p>
            <a:pPr lvl="1">
              <a:buFont typeface="Wingdings" panose="05000000000000000000" pitchFamily="2" charset="2"/>
              <a:buChar char="§"/>
            </a:pPr>
            <a:r>
              <a:rPr lang="en-US" altLang="en-US" sz="1700" dirty="0"/>
              <a:t>Financial Report</a:t>
            </a:r>
          </a:p>
          <a:p>
            <a:pPr lvl="1">
              <a:buFont typeface="Wingdings" panose="05000000000000000000" pitchFamily="2" charset="2"/>
              <a:buChar char="§"/>
            </a:pPr>
            <a:r>
              <a:rPr lang="en-US" altLang="en-US" sz="1700" dirty="0"/>
              <a:t>Administration Report</a:t>
            </a:r>
          </a:p>
          <a:p>
            <a:pPr lvl="1">
              <a:buFont typeface="Wingdings" panose="05000000000000000000" pitchFamily="2" charset="2"/>
              <a:buChar char="§"/>
            </a:pPr>
            <a:r>
              <a:rPr lang="en-US" altLang="en-US" sz="1700" dirty="0"/>
              <a:t>New Business</a:t>
            </a:r>
          </a:p>
          <a:p>
            <a:pPr lvl="1">
              <a:buFont typeface="Wingdings" panose="05000000000000000000" pitchFamily="2" charset="2"/>
              <a:buChar char="§"/>
            </a:pPr>
            <a:r>
              <a:rPr lang="en-US" altLang="en-US" sz="1700" dirty="0"/>
              <a:t>Old Business</a:t>
            </a:r>
          </a:p>
          <a:p>
            <a:pPr lvl="1">
              <a:buFont typeface="Wingdings" panose="05000000000000000000" pitchFamily="2" charset="2"/>
              <a:buChar char="§"/>
            </a:pPr>
            <a:r>
              <a:rPr lang="en-US" altLang="en-US" sz="1700" dirty="0"/>
              <a:t>Adjournment</a:t>
            </a:r>
          </a:p>
          <a:p>
            <a:pPr marL="0" indent="0">
              <a:buNone/>
            </a:pPr>
            <a:endParaRPr lang="en-US" sz="1100" dirty="0"/>
          </a:p>
        </p:txBody>
      </p:sp>
      <p:sp>
        <p:nvSpPr>
          <p:cNvPr id="4" name="Slide Number Placeholder 3">
            <a:extLst>
              <a:ext uri="{FF2B5EF4-FFF2-40B4-BE49-F238E27FC236}">
                <a16:creationId xmlns:a16="http://schemas.microsoft.com/office/drawing/2014/main" id="{6D33FA9D-5D7C-C30A-CF10-EE7919B6D4D6}"/>
              </a:ext>
            </a:extLst>
          </p:cNvPr>
          <p:cNvSpPr>
            <a:spLocks noGrp="1"/>
          </p:cNvSpPr>
          <p:nvPr>
            <p:ph type="sldNum" sz="quarter" idx="12"/>
          </p:nvPr>
        </p:nvSpPr>
        <p:spPr/>
        <p:txBody>
          <a:bodyPr/>
          <a:lstStyle/>
          <a:p>
            <a:fld id="{35BFCE43-EE8A-454E-AEBD-3D2B76204578}" type="slidenum">
              <a:rPr lang="en-US" smtClean="0"/>
              <a:t>15</a:t>
            </a:fld>
            <a:endParaRPr lang="en-US"/>
          </a:p>
        </p:txBody>
      </p:sp>
    </p:spTree>
    <p:extLst>
      <p:ext uri="{BB962C8B-B14F-4D97-AF65-F5344CB8AC3E}">
        <p14:creationId xmlns:p14="http://schemas.microsoft.com/office/powerpoint/2010/main" val="2292157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371599" y="294538"/>
            <a:ext cx="9895951" cy="1033669"/>
          </a:xfrm>
        </p:spPr>
        <p:txBody>
          <a:bodyPr>
            <a:normAutofit/>
          </a:bodyPr>
          <a:lstStyle/>
          <a:p>
            <a:r>
              <a:rPr lang="en-US" sz="3400" dirty="0">
                <a:solidFill>
                  <a:srgbClr val="FFFFFF"/>
                </a:solidFill>
              </a:rPr>
              <a:t>Board Meeting Structure - Board Meetings – Board Resolutions</a:t>
            </a:r>
          </a:p>
        </p:txBody>
      </p:sp>
      <p:sp>
        <p:nvSpPr>
          <p:cNvPr id="3" name="Content Placeholder 2"/>
          <p:cNvSpPr>
            <a:spLocks noGrp="1"/>
          </p:cNvSpPr>
          <p:nvPr>
            <p:ph idx="1"/>
          </p:nvPr>
        </p:nvSpPr>
        <p:spPr>
          <a:xfrm>
            <a:off x="459351" y="1765979"/>
            <a:ext cx="10636280" cy="4235576"/>
          </a:xfrm>
        </p:spPr>
        <p:txBody>
          <a:bodyPr anchor="ctr">
            <a:normAutofit lnSpcReduction="10000"/>
          </a:bodyPr>
          <a:lstStyle/>
          <a:p>
            <a:pPr>
              <a:buFont typeface="Wingdings" panose="05000000000000000000" pitchFamily="2" charset="2"/>
              <a:buChar char="Ø"/>
            </a:pPr>
            <a:r>
              <a:rPr lang="en-US" sz="1400" u="sng" dirty="0"/>
              <a:t>Board Resolutions Are</a:t>
            </a:r>
            <a:r>
              <a:rPr lang="en-US" sz="1400" dirty="0"/>
              <a:t>: </a:t>
            </a:r>
            <a:r>
              <a:rPr lang="en-US" altLang="en-US" sz="1400" dirty="0"/>
              <a:t>A formal expression of opinion, will or intent voted by an official body or assembled group.  They are an official record of decisions made by the board. They are usually attached to proposed policies, budgets, or other items of business, and are typically prepared by the Administrator or staff.  We recommend Resolutions rather than Motions be used for:</a:t>
            </a:r>
          </a:p>
          <a:p>
            <a:pPr lvl="2">
              <a:buFont typeface="Wingdings" panose="05000000000000000000" pitchFamily="2" charset="2"/>
              <a:buChar char="Ø"/>
            </a:pPr>
            <a:r>
              <a:rPr lang="en-US" altLang="en-US" sz="1400" dirty="0"/>
              <a:t>Adopting Policies or amendments to Policies. </a:t>
            </a:r>
          </a:p>
          <a:p>
            <a:pPr lvl="2">
              <a:buFont typeface="Wingdings" panose="05000000000000000000" pitchFamily="2" charset="2"/>
              <a:buChar char="Ø"/>
            </a:pPr>
            <a:r>
              <a:rPr lang="en-US" altLang="en-US" sz="1400" dirty="0"/>
              <a:t>Approving Grant applications, annual reports, and work plans. </a:t>
            </a:r>
          </a:p>
          <a:p>
            <a:pPr lvl="2">
              <a:buFont typeface="Wingdings" panose="05000000000000000000" pitchFamily="2" charset="2"/>
              <a:buChar char="Ø"/>
            </a:pPr>
            <a:r>
              <a:rPr lang="en-US" altLang="en-US" sz="1400" dirty="0"/>
              <a:t>Authorizing signatories on financial documents and approving financial instruments.</a:t>
            </a:r>
          </a:p>
          <a:p>
            <a:pPr lvl="2">
              <a:buFont typeface="Wingdings" panose="05000000000000000000" pitchFamily="2" charset="2"/>
              <a:buChar char="Ø"/>
            </a:pPr>
            <a:r>
              <a:rPr lang="en-US" altLang="en-US" sz="1400" dirty="0"/>
              <a:t>Approving written contracts worth substantial amounts of money. </a:t>
            </a:r>
          </a:p>
          <a:p>
            <a:pPr lvl="2">
              <a:buFont typeface="Wingdings" panose="05000000000000000000" pitchFamily="2" charset="2"/>
              <a:buChar char="Ø"/>
            </a:pPr>
            <a:r>
              <a:rPr lang="en-US" altLang="en-US" sz="1400" dirty="0"/>
              <a:t>Approving Budgets and Budget Modifications. </a:t>
            </a:r>
          </a:p>
          <a:p>
            <a:pPr lvl="2">
              <a:buFont typeface="Wingdings" panose="05000000000000000000" pitchFamily="2" charset="2"/>
              <a:buChar char="Ø"/>
            </a:pPr>
            <a:r>
              <a:rPr lang="en-US" altLang="en-US" sz="1400" dirty="0"/>
              <a:t>Authorizing any submission of testimony or authority to negotiate or litigate legal matters by an individual or a third party such as the Board Chairman, the Administrator or legal counsel. </a:t>
            </a:r>
          </a:p>
          <a:p>
            <a:pPr>
              <a:buFont typeface="Wingdings" panose="05000000000000000000" pitchFamily="2" charset="2"/>
              <a:buChar char="Ø"/>
            </a:pPr>
            <a:r>
              <a:rPr lang="en-US" altLang="en-US" sz="1400" dirty="0"/>
              <a:t>Resolutions should be kept in a Resolution Book or Binder and be:</a:t>
            </a:r>
          </a:p>
          <a:p>
            <a:pPr lvl="1">
              <a:buFont typeface="Wingdings" panose="05000000000000000000" pitchFamily="2" charset="2"/>
              <a:buChar char="Ø"/>
            </a:pPr>
            <a:r>
              <a:rPr lang="en-US" altLang="en-US" sz="1400" dirty="0"/>
              <a:t>Sequentially numbered</a:t>
            </a:r>
          </a:p>
          <a:p>
            <a:pPr lvl="1">
              <a:buFont typeface="Wingdings" panose="05000000000000000000" pitchFamily="2" charset="2"/>
              <a:buChar char="Ø"/>
            </a:pPr>
            <a:r>
              <a:rPr lang="en-US" altLang="en-US" sz="1400" dirty="0"/>
              <a:t>Approved by board by Motion</a:t>
            </a:r>
          </a:p>
          <a:p>
            <a:pPr lvl="1">
              <a:buFont typeface="Wingdings" panose="05000000000000000000" pitchFamily="2" charset="2"/>
              <a:buChar char="Ø"/>
            </a:pPr>
            <a:r>
              <a:rPr lang="en-US" altLang="en-US" sz="1400" dirty="0"/>
              <a:t>Signed</a:t>
            </a:r>
          </a:p>
          <a:p>
            <a:pPr lvl="1">
              <a:buFont typeface="Wingdings" panose="05000000000000000000" pitchFamily="2" charset="2"/>
              <a:buChar char="Ø"/>
            </a:pPr>
            <a:r>
              <a:rPr lang="en-US" altLang="en-US" sz="1400" dirty="0"/>
              <a:t>Dated</a:t>
            </a:r>
          </a:p>
          <a:p>
            <a:pPr lvl="1">
              <a:buFont typeface="Wingdings" panose="05000000000000000000" pitchFamily="2" charset="2"/>
              <a:buChar char="Ø"/>
            </a:pPr>
            <a:r>
              <a:rPr lang="en-US" altLang="en-US" sz="1400" dirty="0"/>
              <a:t>Indexed</a:t>
            </a:r>
          </a:p>
          <a:p>
            <a:pPr lvl="1">
              <a:buFont typeface="Wingdings" panose="05000000000000000000" pitchFamily="2" charset="2"/>
              <a:buChar char="Ø"/>
            </a:pPr>
            <a:r>
              <a:rPr lang="en-US" altLang="en-US" sz="1400" dirty="0"/>
              <a:t>Kept in safe place</a:t>
            </a:r>
          </a:p>
          <a:p>
            <a:pPr lvl="1">
              <a:buFont typeface="Wingdings" panose="05000000000000000000" pitchFamily="2" charset="2"/>
              <a:buChar char="Ø"/>
            </a:pPr>
            <a:endParaRPr lang="en-US" altLang="en-US" sz="1100" dirty="0"/>
          </a:p>
          <a:p>
            <a:pPr>
              <a:buFont typeface="Wingdings" panose="05000000000000000000" pitchFamily="2" charset="2"/>
              <a:buChar char="Ø"/>
            </a:pPr>
            <a:endParaRPr lang="en-US" sz="1100" dirty="0"/>
          </a:p>
        </p:txBody>
      </p:sp>
      <p:sp>
        <p:nvSpPr>
          <p:cNvPr id="4" name="Slide Number Placeholder 3">
            <a:extLst>
              <a:ext uri="{FF2B5EF4-FFF2-40B4-BE49-F238E27FC236}">
                <a16:creationId xmlns:a16="http://schemas.microsoft.com/office/drawing/2014/main" id="{12CD2CBD-0096-82F9-F91D-21786BB3D004}"/>
              </a:ext>
            </a:extLst>
          </p:cNvPr>
          <p:cNvSpPr>
            <a:spLocks noGrp="1"/>
          </p:cNvSpPr>
          <p:nvPr>
            <p:ph type="sldNum" sz="quarter" idx="12"/>
          </p:nvPr>
        </p:nvSpPr>
        <p:spPr/>
        <p:txBody>
          <a:bodyPr/>
          <a:lstStyle/>
          <a:p>
            <a:fld id="{35BFCE43-EE8A-454E-AEBD-3D2B76204578}" type="slidenum">
              <a:rPr lang="en-US" smtClean="0"/>
              <a:t>16</a:t>
            </a:fld>
            <a:endParaRPr lang="en-US"/>
          </a:p>
        </p:txBody>
      </p:sp>
    </p:spTree>
    <p:extLst>
      <p:ext uri="{BB962C8B-B14F-4D97-AF65-F5344CB8AC3E}">
        <p14:creationId xmlns:p14="http://schemas.microsoft.com/office/powerpoint/2010/main" val="4125906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466722" y="586855"/>
            <a:ext cx="3201366" cy="5290434"/>
          </a:xfrm>
        </p:spPr>
        <p:txBody>
          <a:bodyPr vert="horz" lIns="91440" tIns="45720" rIns="91440" bIns="45720" rtlCol="0" anchor="b">
            <a:normAutofit fontScale="90000"/>
          </a:bodyPr>
          <a:lstStyle/>
          <a:p>
            <a:pPr algn="r"/>
            <a:r>
              <a:rPr lang="en-US" sz="4000" kern="1200" dirty="0">
                <a:solidFill>
                  <a:srgbClr val="FFFFFF"/>
                </a:solidFill>
                <a:latin typeface="+mj-lt"/>
                <a:ea typeface="+mj-ea"/>
                <a:cs typeface="+mj-cs"/>
              </a:rPr>
              <a:t>Board Meeting Structure- Minutes</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Minutes are a Record of proceedings of the board</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 </a:t>
            </a:r>
          </a:p>
        </p:txBody>
      </p:sp>
      <p:sp>
        <p:nvSpPr>
          <p:cNvPr id="3" name="Content Placeholder 2"/>
          <p:cNvSpPr>
            <a:spLocks noGrp="1"/>
          </p:cNvSpPr>
          <p:nvPr>
            <p:ph idx="4294967295"/>
          </p:nvPr>
        </p:nvSpPr>
        <p:spPr>
          <a:xfrm>
            <a:off x="4504549" y="92598"/>
            <a:ext cx="7684404" cy="6102930"/>
          </a:xfrm>
        </p:spPr>
        <p:txBody>
          <a:bodyPr vert="horz" lIns="91440" tIns="45720" rIns="91440" bIns="45720" rtlCol="0" anchor="ctr">
            <a:normAutofit/>
          </a:bodyPr>
          <a:lstStyle/>
          <a:p>
            <a:pPr>
              <a:defRPr/>
            </a:pPr>
            <a:r>
              <a:rPr lang="en-US" sz="1500" dirty="0"/>
              <a:t>Minutes should record motions in their exact form and the vote on the motion.  If a resolution is passed, a copy of the resolution should be included with the minutes. The full names of persons should be included.  Roberts Rules of Order indicate the minutes should include the items discussed on the agenda and record actions taken.  RRO states the minutes should not </a:t>
            </a:r>
            <a:r>
              <a:rPr lang="en-US" sz="1600" dirty="0"/>
              <a:t>summarize discussion because they are a record of actions taken and not what was said and is consistent with the Bylaws which states “extensive narrative on discussions need not be maintained as a portion of the official proceedings of the Board meetings.” (You should check your policies for consistency) </a:t>
            </a:r>
          </a:p>
          <a:p>
            <a:pPr>
              <a:spcAft>
                <a:spcPts val="0"/>
              </a:spcAft>
              <a:defRPr/>
            </a:pPr>
            <a:r>
              <a:rPr lang="en-US" sz="1600" dirty="0"/>
              <a:t>Reflect only what was done, not what was said.</a:t>
            </a:r>
          </a:p>
          <a:p>
            <a:pPr>
              <a:spcAft>
                <a:spcPts val="0"/>
              </a:spcAft>
              <a:defRPr/>
            </a:pPr>
            <a:r>
              <a:rPr lang="en-US" sz="1600" dirty="0"/>
              <a:t>Separate paragraph for each item of business.</a:t>
            </a:r>
          </a:p>
          <a:p>
            <a:pPr>
              <a:spcAft>
                <a:spcPts val="0"/>
              </a:spcAft>
              <a:defRPr/>
            </a:pPr>
            <a:r>
              <a:rPr lang="en-US" sz="1600" dirty="0"/>
              <a:t>When voting by roll call, include names of those voting on each side of issue.</a:t>
            </a:r>
          </a:p>
          <a:p>
            <a:pPr>
              <a:spcAft>
                <a:spcPts val="0"/>
              </a:spcAft>
              <a:defRPr/>
            </a:pPr>
            <a:r>
              <a:rPr lang="en-US" sz="1600" dirty="0"/>
              <a:t>Prepared for each meeting.  It’s recommended that Minutes be approved at the next meeting held – don’t wait or delay in approving minutes or you will forget what was done. </a:t>
            </a:r>
          </a:p>
          <a:p>
            <a:pPr>
              <a:spcAft>
                <a:spcPts val="0"/>
              </a:spcAft>
              <a:defRPr/>
            </a:pPr>
            <a:r>
              <a:rPr lang="en-US" sz="1600" dirty="0"/>
              <a:t>Copies provided to the Board and to the Administrator.</a:t>
            </a:r>
          </a:p>
          <a:p>
            <a:pPr>
              <a:spcAft>
                <a:spcPts val="0"/>
              </a:spcAft>
              <a:defRPr/>
            </a:pPr>
            <a:r>
              <a:rPr lang="en-US" sz="1600" dirty="0"/>
              <a:t>Approved by the Board by Motion.  </a:t>
            </a:r>
          </a:p>
          <a:p>
            <a:pPr marL="621792" lvl="1">
              <a:spcBef>
                <a:spcPts val="324"/>
              </a:spcBef>
              <a:spcAft>
                <a:spcPts val="0"/>
              </a:spcAft>
              <a:defRPr/>
            </a:pPr>
            <a:r>
              <a:rPr lang="en-US" sz="1600" dirty="0"/>
              <a:t>Bound</a:t>
            </a:r>
          </a:p>
          <a:p>
            <a:pPr marL="621792" lvl="1">
              <a:spcBef>
                <a:spcPts val="324"/>
              </a:spcBef>
              <a:spcAft>
                <a:spcPts val="0"/>
              </a:spcAft>
              <a:defRPr/>
            </a:pPr>
            <a:r>
              <a:rPr lang="en-US" sz="1600" dirty="0"/>
              <a:t>Indexed</a:t>
            </a:r>
          </a:p>
          <a:p>
            <a:pPr marL="621792" lvl="1">
              <a:spcBef>
                <a:spcPts val="324"/>
              </a:spcBef>
              <a:spcAft>
                <a:spcPts val="0"/>
              </a:spcAft>
              <a:defRPr/>
            </a:pPr>
            <a:r>
              <a:rPr lang="en-US" sz="1600" dirty="0"/>
              <a:t>Stored in safe place</a:t>
            </a:r>
          </a:p>
          <a:p>
            <a:pPr marL="621792" lvl="1">
              <a:spcBef>
                <a:spcPts val="324"/>
              </a:spcBef>
              <a:spcAft>
                <a:spcPts val="0"/>
              </a:spcAft>
              <a:defRPr/>
            </a:pPr>
            <a:r>
              <a:rPr lang="en-US" sz="1600" dirty="0"/>
              <a:t>Limited access</a:t>
            </a:r>
          </a:p>
          <a:p>
            <a:pPr marL="580644">
              <a:spcBef>
                <a:spcPts val="324"/>
              </a:spcBef>
              <a:spcAft>
                <a:spcPts val="0"/>
              </a:spcAft>
              <a:defRPr/>
            </a:pPr>
            <a:r>
              <a:rPr lang="en-US" sz="1600" dirty="0"/>
              <a:t>Availability of Minutes and Resolutions: Minutes and resolutions are official public records of the Board and should be made publicly available.</a:t>
            </a:r>
          </a:p>
        </p:txBody>
      </p:sp>
      <p:sp>
        <p:nvSpPr>
          <p:cNvPr id="4" name="Slide Number Placeholder 3">
            <a:extLst>
              <a:ext uri="{FF2B5EF4-FFF2-40B4-BE49-F238E27FC236}">
                <a16:creationId xmlns:a16="http://schemas.microsoft.com/office/drawing/2014/main" id="{881F584A-0F3F-D5C1-4E71-253F515A9A9F}"/>
              </a:ext>
            </a:extLst>
          </p:cNvPr>
          <p:cNvSpPr>
            <a:spLocks noGrp="1"/>
          </p:cNvSpPr>
          <p:nvPr>
            <p:ph type="sldNum" sz="quarter" idx="12"/>
          </p:nvPr>
        </p:nvSpPr>
        <p:spPr/>
        <p:txBody>
          <a:bodyPr/>
          <a:lstStyle/>
          <a:p>
            <a:fld id="{35BFCE43-EE8A-454E-AEBD-3D2B76204578}" type="slidenum">
              <a:rPr lang="en-US" smtClean="0"/>
              <a:t>17</a:t>
            </a:fld>
            <a:endParaRPr lang="en-US"/>
          </a:p>
        </p:txBody>
      </p:sp>
    </p:spTree>
    <p:extLst>
      <p:ext uri="{BB962C8B-B14F-4D97-AF65-F5344CB8AC3E}">
        <p14:creationId xmlns:p14="http://schemas.microsoft.com/office/powerpoint/2010/main" val="1499744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68634D-15B8-2E70-87F7-A6D9DF944581}"/>
              </a:ext>
            </a:extLst>
          </p:cNvPr>
          <p:cNvSpPr>
            <a:spLocks noGrp="1"/>
          </p:cNvSpPr>
          <p:nvPr>
            <p:ph type="title"/>
          </p:nvPr>
        </p:nvSpPr>
        <p:spPr>
          <a:xfrm>
            <a:off x="992206" y="1608667"/>
            <a:ext cx="2823275" cy="4501127"/>
          </a:xfrm>
        </p:spPr>
        <p:txBody>
          <a:bodyPr anchor="t">
            <a:normAutofit/>
          </a:bodyPr>
          <a:lstStyle/>
          <a:p>
            <a:pPr algn="r"/>
            <a:r>
              <a:rPr lang="en-US" sz="3200" dirty="0">
                <a:solidFill>
                  <a:srgbClr val="FFFFFF"/>
                </a:solidFill>
              </a:rPr>
              <a:t>Role of the Board v. Administrator</a:t>
            </a:r>
            <a:br>
              <a:rPr lang="en-US" sz="3200" dirty="0">
                <a:solidFill>
                  <a:srgbClr val="FFFFFF"/>
                </a:solidFill>
              </a:rPr>
            </a:br>
            <a:endParaRPr lang="en-US" sz="3200" dirty="0">
              <a:solidFill>
                <a:srgbClr val="FFFFFF"/>
              </a:solidFill>
            </a:endParaRPr>
          </a:p>
        </p:txBody>
      </p:sp>
      <p:sp>
        <p:nvSpPr>
          <p:cNvPr id="4" name="Content Placeholder 3">
            <a:extLst>
              <a:ext uri="{FF2B5EF4-FFF2-40B4-BE49-F238E27FC236}">
                <a16:creationId xmlns:a16="http://schemas.microsoft.com/office/drawing/2014/main" id="{B0B0A017-F77E-80A0-198C-6C5B0C45CC41}"/>
              </a:ext>
            </a:extLst>
          </p:cNvPr>
          <p:cNvSpPr>
            <a:spLocks noGrp="1"/>
          </p:cNvSpPr>
          <p:nvPr>
            <p:ph sz="half" idx="1"/>
          </p:nvPr>
        </p:nvSpPr>
        <p:spPr>
          <a:xfrm>
            <a:off x="4547698" y="209405"/>
            <a:ext cx="3421958" cy="6372879"/>
          </a:xfrm>
        </p:spPr>
        <p:txBody>
          <a:bodyPr>
            <a:noAutofit/>
          </a:bodyPr>
          <a:lstStyle/>
          <a:p>
            <a:pPr marL="0" indent="0">
              <a:buNone/>
            </a:pPr>
            <a:r>
              <a:rPr lang="en-US" sz="1400" dirty="0"/>
              <a:t>Board</a:t>
            </a:r>
          </a:p>
          <a:p>
            <a:r>
              <a:rPr lang="en-US" sz="1400" dirty="0"/>
              <a:t>Approves Policy</a:t>
            </a:r>
          </a:p>
          <a:p>
            <a:r>
              <a:rPr lang="en-US" sz="1400" dirty="0"/>
              <a:t>Hears Personnel and Student Matters on Appeal</a:t>
            </a:r>
          </a:p>
          <a:p>
            <a:r>
              <a:rPr lang="en-US" sz="1400" dirty="0"/>
              <a:t>Reviews progress on school goals and approves changes</a:t>
            </a:r>
          </a:p>
          <a:p>
            <a:r>
              <a:rPr lang="en-US" sz="1400" dirty="0"/>
              <a:t>Approves School Calendar</a:t>
            </a:r>
          </a:p>
          <a:p>
            <a:r>
              <a:rPr lang="en-US" sz="1400" dirty="0"/>
              <a:t>Supervises Administrator</a:t>
            </a:r>
          </a:p>
          <a:p>
            <a:r>
              <a:rPr lang="en-US" sz="1400" dirty="0"/>
              <a:t>Sets goals for student achievement</a:t>
            </a:r>
          </a:p>
          <a:p>
            <a:r>
              <a:rPr lang="en-US" sz="1400" dirty="0"/>
              <a:t>Monitors progress in student achievement, attendance, etc.</a:t>
            </a:r>
          </a:p>
          <a:p>
            <a:r>
              <a:rPr lang="en-US" sz="1400" dirty="0"/>
              <a:t>Brings knowledge of community needs and makes the tough decisions</a:t>
            </a:r>
          </a:p>
          <a:p>
            <a:r>
              <a:rPr lang="en-US" sz="1400" dirty="0"/>
              <a:t>Acts as a liaison with the Tribal government</a:t>
            </a:r>
          </a:p>
          <a:p>
            <a:r>
              <a:rPr lang="en-US" sz="1400" dirty="0"/>
              <a:t>Approves Job Descriptions</a:t>
            </a:r>
          </a:p>
          <a:p>
            <a:r>
              <a:rPr lang="en-US" sz="1400" dirty="0"/>
              <a:t>Approves Budget</a:t>
            </a:r>
          </a:p>
          <a:p>
            <a:r>
              <a:rPr lang="en-US" sz="1400" dirty="0"/>
              <a:t>Approves expenditures over procurement limits</a:t>
            </a:r>
          </a:p>
          <a:p>
            <a:r>
              <a:rPr lang="en-US" sz="1400" dirty="0"/>
              <a:t>Acts as a check and balance on Spending and Operations </a:t>
            </a:r>
          </a:p>
          <a:p>
            <a:r>
              <a:rPr lang="en-US" sz="1400" dirty="0"/>
              <a:t>Makes final decision on renewal or nonrenewal of all staff contracts</a:t>
            </a:r>
          </a:p>
        </p:txBody>
      </p:sp>
      <p:sp>
        <p:nvSpPr>
          <p:cNvPr id="5" name="Content Placeholder 4">
            <a:extLst>
              <a:ext uri="{FF2B5EF4-FFF2-40B4-BE49-F238E27FC236}">
                <a16:creationId xmlns:a16="http://schemas.microsoft.com/office/drawing/2014/main" id="{A3E7FFE2-BE1B-8F50-A977-540A8FDEC3FC}"/>
              </a:ext>
            </a:extLst>
          </p:cNvPr>
          <p:cNvSpPr>
            <a:spLocks noGrp="1"/>
          </p:cNvSpPr>
          <p:nvPr>
            <p:ph sz="half" idx="2"/>
          </p:nvPr>
        </p:nvSpPr>
        <p:spPr>
          <a:xfrm>
            <a:off x="8289696" y="286186"/>
            <a:ext cx="3421957" cy="6296097"/>
          </a:xfrm>
        </p:spPr>
        <p:txBody>
          <a:bodyPr>
            <a:normAutofit/>
          </a:bodyPr>
          <a:lstStyle/>
          <a:p>
            <a:pPr marL="0" indent="0">
              <a:buNone/>
            </a:pPr>
            <a:r>
              <a:rPr lang="en-US" sz="1400" dirty="0"/>
              <a:t>Administrator</a:t>
            </a:r>
          </a:p>
          <a:p>
            <a:r>
              <a:rPr lang="en-US" sz="1400" dirty="0"/>
              <a:t>Recommends Policy and enforces Policies</a:t>
            </a:r>
          </a:p>
          <a:p>
            <a:r>
              <a:rPr lang="en-US" sz="1400" dirty="0"/>
              <a:t>Makes sure procedures for resolving personnel and student issues before an appeal are implemented, investigates individual cases</a:t>
            </a:r>
          </a:p>
          <a:p>
            <a:r>
              <a:rPr lang="en-US" sz="1400" dirty="0"/>
              <a:t>Recommends School calendar and calls off school due to emergencies. </a:t>
            </a:r>
          </a:p>
          <a:p>
            <a:r>
              <a:rPr lang="en-US" sz="1400" dirty="0"/>
              <a:t>Supervises all other staff - Responsible for staff development and performance</a:t>
            </a:r>
          </a:p>
          <a:p>
            <a:r>
              <a:rPr lang="en-US" sz="1400" dirty="0"/>
              <a:t>Implements strategies to achieve goals on student achievement</a:t>
            </a:r>
          </a:p>
          <a:p>
            <a:r>
              <a:rPr lang="en-US" sz="1400" dirty="0"/>
              <a:t>Brings knowledge of education </a:t>
            </a:r>
          </a:p>
          <a:p>
            <a:r>
              <a:rPr lang="en-US" sz="1400" dirty="0"/>
              <a:t>Provides Board with information to make policy and budget decisions.</a:t>
            </a:r>
          </a:p>
          <a:p>
            <a:r>
              <a:rPr lang="en-US" sz="1400" dirty="0"/>
              <a:t>Recommends staffing positions</a:t>
            </a:r>
          </a:p>
          <a:p>
            <a:r>
              <a:rPr lang="en-US" sz="1400" dirty="0"/>
              <a:t>Monitors budget expenditures and makes sure school is within approved budget – recommends budget changes</a:t>
            </a:r>
          </a:p>
          <a:p>
            <a:r>
              <a:rPr lang="en-US" sz="1400" dirty="0"/>
              <a:t>Implements Procurement policies</a:t>
            </a:r>
          </a:p>
          <a:p>
            <a:r>
              <a:rPr lang="en-US" sz="1400" dirty="0"/>
              <a:t>Responsible for making sure staff and students are safe on the daily</a:t>
            </a:r>
          </a:p>
          <a:p>
            <a:r>
              <a:rPr lang="en-US" sz="1400" dirty="0"/>
              <a:t>Evaluates staff and recommends renewal nonrenewal</a:t>
            </a:r>
          </a:p>
          <a:p>
            <a:endParaRPr lang="en-US" sz="1000" dirty="0"/>
          </a:p>
        </p:txBody>
      </p:sp>
      <p:sp>
        <p:nvSpPr>
          <p:cNvPr id="3" name="Slide Number Placeholder 2">
            <a:extLst>
              <a:ext uri="{FF2B5EF4-FFF2-40B4-BE49-F238E27FC236}">
                <a16:creationId xmlns:a16="http://schemas.microsoft.com/office/drawing/2014/main" id="{E44631B9-028A-5F28-565C-9210C02F0C0D}"/>
              </a:ext>
            </a:extLst>
          </p:cNvPr>
          <p:cNvSpPr>
            <a:spLocks noGrp="1"/>
          </p:cNvSpPr>
          <p:nvPr>
            <p:ph type="sldNum" sz="quarter" idx="12"/>
          </p:nvPr>
        </p:nvSpPr>
        <p:spPr/>
        <p:txBody>
          <a:bodyPr/>
          <a:lstStyle/>
          <a:p>
            <a:fld id="{35BFCE43-EE8A-454E-AEBD-3D2B76204578}" type="slidenum">
              <a:rPr lang="en-US" smtClean="0"/>
              <a:t>18</a:t>
            </a:fld>
            <a:endParaRPr lang="en-US"/>
          </a:p>
        </p:txBody>
      </p:sp>
    </p:spTree>
    <p:extLst>
      <p:ext uri="{BB962C8B-B14F-4D97-AF65-F5344CB8AC3E}">
        <p14:creationId xmlns:p14="http://schemas.microsoft.com/office/powerpoint/2010/main" val="273202881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88C93B-0FDC-25A3-FC9C-18802F0FC3CA}"/>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3100" kern="1200" dirty="0">
                <a:solidFill>
                  <a:schemeClr val="bg1"/>
                </a:solidFill>
                <a:latin typeface="+mj-lt"/>
                <a:ea typeface="+mj-ea"/>
                <a:cs typeface="+mj-cs"/>
              </a:rPr>
              <a:t>How Can the Board Support the Administrator and Vice Versa</a:t>
            </a:r>
          </a:p>
        </p:txBody>
      </p:sp>
      <p:sp>
        <p:nvSpPr>
          <p:cNvPr id="3" name="Content Placeholder 2">
            <a:extLst>
              <a:ext uri="{FF2B5EF4-FFF2-40B4-BE49-F238E27FC236}">
                <a16:creationId xmlns:a16="http://schemas.microsoft.com/office/drawing/2014/main" id="{DA56F18A-203E-8DA1-7950-F2B7F09DF5E4}"/>
              </a:ext>
            </a:extLst>
          </p:cNvPr>
          <p:cNvSpPr>
            <a:spLocks/>
          </p:cNvSpPr>
          <p:nvPr/>
        </p:nvSpPr>
        <p:spPr>
          <a:xfrm>
            <a:off x="534105" y="1924820"/>
            <a:ext cx="5371104" cy="4584315"/>
          </a:xfrm>
          <a:prstGeom prst="rect">
            <a:avLst/>
          </a:prstGeom>
        </p:spPr>
        <p:txBody>
          <a:bodyPr>
            <a:normAutofit/>
          </a:bodyPr>
          <a:lstStyle/>
          <a:p>
            <a:pPr marL="0" marR="0" lvl="0" indent="0" algn="l" defTabSz="786384" rtl="0" eaLnBrk="1" fontAlgn="auto" latinLnBrk="0" hangingPunct="1">
              <a:lnSpc>
                <a:spcPct val="90000"/>
              </a:lnSpc>
              <a:spcBef>
                <a:spcPts val="0"/>
              </a:spcBef>
              <a:spcAft>
                <a:spcPts val="60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Board Support Administrator</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Ask what resources or input they need from the Board</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Support their staffing decisions</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Listen to their recommendations</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Provide time during Board meetings just to ask how its going and what can the board do to help</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Evaluate the Administrator timely</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Follow and support policies on grievances</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Pass motions to refer surprise items back to the Administrator to investigate and provide the Board with a recommendation. </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Be on time and keep Board meetings to reasonable amount of time</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Don’t expect and Administrator to have all the answers – just expect them to be willing to investigate and recommend given adequate time. </a:t>
            </a:r>
          </a:p>
          <a:p>
            <a:pPr marL="457200" marR="0" lvl="1" indent="0" algn="l" defTabSz="914400" rtl="0" eaLnBrk="1" fontAlgn="auto" latinLnBrk="0" hangingPunct="1">
              <a:lnSpc>
                <a:spcPct val="90000"/>
              </a:lnSpc>
              <a:spcBef>
                <a:spcPts val="0"/>
              </a:spcBef>
              <a:spcAft>
                <a:spcPts val="60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C7B7AEF4-5F2B-AA48-E1D0-9D670875E056}"/>
              </a:ext>
            </a:extLst>
          </p:cNvPr>
          <p:cNvSpPr>
            <a:spLocks/>
          </p:cNvSpPr>
          <p:nvPr/>
        </p:nvSpPr>
        <p:spPr>
          <a:xfrm>
            <a:off x="6173879" y="1821656"/>
            <a:ext cx="5484015" cy="4687479"/>
          </a:xfrm>
          <a:prstGeom prst="rect">
            <a:avLst/>
          </a:prstGeom>
        </p:spPr>
        <p:txBody>
          <a:bodyPr>
            <a:normAutofit/>
          </a:bodyPr>
          <a:lstStyle/>
          <a:p>
            <a:pPr marL="0" marR="0" lvl="0" indent="0" algn="l" defTabSz="786384" rtl="0" eaLnBrk="1" fontAlgn="auto" latinLnBrk="0" hangingPunct="1">
              <a:lnSpc>
                <a:spcPct val="90000"/>
              </a:lnSpc>
              <a:spcBef>
                <a:spcPts val="0"/>
              </a:spcBef>
              <a:spcAft>
                <a:spcPts val="60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Administrator Support the Board</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Don’t overload the agenda.  Any meeting over 2.5 hours at    night will not be productive</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Give the Board materials a week in advance so they have time to read and prepare and think about their questions and their vote</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Respect Board decisions even if you don’t agree with them. </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Where there is no policy make the best decision you can and   bring it to the Board at the next meeting. </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Encourage Board development of knowledge and support board training.</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Respect that the Board is required to make difficult decisions based on what they know. </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Give the Board all the information you have on a topic.</a:t>
            </a:r>
          </a:p>
          <a:p>
            <a:pPr marL="221742" marR="0" lvl="0" indent="-285750" algn="l" defTabSz="786384"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Seek Board input on difficult issues. </a:t>
            </a:r>
          </a:p>
          <a:p>
            <a:pPr marL="393192" marR="0" lvl="1" indent="0" algn="l" defTabSz="786384" rtl="0" eaLnBrk="1" fontAlgn="auto" latinLnBrk="0" hangingPunct="1">
              <a:lnSpc>
                <a:spcPct val="90000"/>
              </a:lnSpc>
              <a:spcBef>
                <a:spcPts val="0"/>
              </a:spcBef>
              <a:spcAft>
                <a:spcPts val="60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0"/>
              </a:spcBef>
              <a:spcAft>
                <a:spcPts val="60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43AB7BB-BC64-F57D-C033-5E2134CA3C61}"/>
              </a:ext>
            </a:extLst>
          </p:cNvPr>
          <p:cNvSpPr>
            <a:spLocks noGrp="1"/>
          </p:cNvSpPr>
          <p:nvPr>
            <p:ph type="sldNum" sz="quarter" idx="12"/>
          </p:nvPr>
        </p:nvSpPr>
        <p:spPr/>
        <p:txBody>
          <a:bodyPr/>
          <a:lstStyle/>
          <a:p>
            <a:fld id="{35BFCE43-EE8A-454E-AEBD-3D2B76204578}" type="slidenum">
              <a:rPr lang="en-US" smtClean="0"/>
              <a:t>19</a:t>
            </a:fld>
            <a:endParaRPr lang="en-US"/>
          </a:p>
        </p:txBody>
      </p:sp>
    </p:spTree>
    <p:extLst>
      <p:ext uri="{BB962C8B-B14F-4D97-AF65-F5344CB8AC3E}">
        <p14:creationId xmlns:p14="http://schemas.microsoft.com/office/powerpoint/2010/main" val="2859634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A67462-1893-C59A-43FA-B19C38A778C6}"/>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latin typeface="Playfair Display" panose="00000500000000000000" pitchFamily="2" charset="0"/>
              </a:rPr>
              <a:t>Introduction</a:t>
            </a:r>
          </a:p>
        </p:txBody>
      </p:sp>
      <p:sp>
        <p:nvSpPr>
          <p:cNvPr id="3" name="Content Placeholder 2">
            <a:extLst>
              <a:ext uri="{FF2B5EF4-FFF2-40B4-BE49-F238E27FC236}">
                <a16:creationId xmlns:a16="http://schemas.microsoft.com/office/drawing/2014/main" id="{F90EC52B-5D25-49D3-EA30-4ABA11CD2FFA}"/>
              </a:ext>
            </a:extLst>
          </p:cNvPr>
          <p:cNvSpPr>
            <a:spLocks noGrp="1"/>
          </p:cNvSpPr>
          <p:nvPr>
            <p:ph idx="1"/>
          </p:nvPr>
        </p:nvSpPr>
        <p:spPr>
          <a:xfrm>
            <a:off x="4810259" y="649480"/>
            <a:ext cx="6555347" cy="5546047"/>
          </a:xfrm>
        </p:spPr>
        <p:txBody>
          <a:bodyPr anchor="ctr">
            <a:normAutofit/>
          </a:bodyPr>
          <a:lstStyle/>
          <a:p>
            <a:pPr marL="0" indent="0">
              <a:lnSpc>
                <a:spcPct val="100000"/>
              </a:lnSpc>
              <a:spcBef>
                <a:spcPts val="0"/>
              </a:spcBef>
              <a:buNone/>
            </a:pPr>
            <a:r>
              <a:rPr lang="en-US" sz="2000" dirty="0">
                <a:latin typeface="Montserrat" panose="00000500000000000000" pitchFamily="50" charset="0"/>
              </a:rPr>
              <a:t>Presented by: Rebecca Kidder &amp; Matt Rappold</a:t>
            </a:r>
          </a:p>
          <a:p>
            <a:pPr marL="0" indent="0">
              <a:lnSpc>
                <a:spcPct val="100000"/>
              </a:lnSpc>
              <a:spcBef>
                <a:spcPts val="0"/>
              </a:spcBef>
              <a:buNone/>
            </a:pPr>
            <a:r>
              <a:rPr lang="en-US" sz="2000" b="1" dirty="0">
                <a:latin typeface="Montserrat" panose="00000500000000000000" pitchFamily="50" charset="0"/>
              </a:rPr>
              <a:t>Peebles, Kidder, Bergin &amp; Robinson, LLP		</a:t>
            </a:r>
          </a:p>
          <a:p>
            <a:pPr lvl="2">
              <a:spcAft>
                <a:spcPts val="600"/>
              </a:spcAft>
            </a:pPr>
            <a:r>
              <a:rPr lang="en-US" dirty="0">
                <a:latin typeface="Microsoft YaHei UI Light" panose="020B0502040204020203" pitchFamily="34" charset="-122"/>
                <a:ea typeface="Microsoft YaHei UI Light" panose="020B0502040204020203" pitchFamily="34" charset="-122"/>
              </a:rPr>
              <a:t>Introductions</a:t>
            </a:r>
          </a:p>
          <a:p>
            <a:pPr lvl="2">
              <a:spcAft>
                <a:spcPts val="600"/>
              </a:spcAft>
            </a:pPr>
            <a:r>
              <a:rPr lang="en-US" dirty="0">
                <a:latin typeface="Microsoft YaHei UI Light" panose="020B0502040204020203" pitchFamily="34" charset="-122"/>
                <a:ea typeface="Microsoft YaHei UI Light" panose="020B0502040204020203" pitchFamily="34" charset="-122"/>
              </a:rPr>
              <a:t>Today’s Training Session Ground Rules: </a:t>
            </a:r>
          </a:p>
          <a:p>
            <a:pPr lvl="2">
              <a:spcAft>
                <a:spcPts val="600"/>
              </a:spcAft>
            </a:pPr>
            <a:r>
              <a:rPr lang="en-US" dirty="0">
                <a:latin typeface="Microsoft YaHei UI Light" panose="020B0502040204020203" pitchFamily="34" charset="-122"/>
                <a:ea typeface="Microsoft YaHei UI Light" panose="020B0502040204020203" pitchFamily="34" charset="-122"/>
              </a:rPr>
              <a:t>This is intended to be an open discussion.  Please feel free to ask questions at any time or to share your experiences. </a:t>
            </a:r>
          </a:p>
          <a:p>
            <a:pPr lvl="2">
              <a:spcAft>
                <a:spcPts val="600"/>
              </a:spcAft>
            </a:pPr>
            <a:r>
              <a:rPr lang="en-US" dirty="0">
                <a:latin typeface="Microsoft YaHei UI Light" panose="020B0502040204020203" pitchFamily="34" charset="-122"/>
                <a:ea typeface="Microsoft YaHei UI Light" panose="020B0502040204020203" pitchFamily="34" charset="-122"/>
              </a:rPr>
              <a:t>Phones on silent.  Please take a break to look at phones or step out to take calls. </a:t>
            </a:r>
          </a:p>
          <a:p>
            <a:pPr lvl="2">
              <a:spcAft>
                <a:spcPts val="600"/>
              </a:spcAft>
            </a:pPr>
            <a:r>
              <a:rPr lang="en-US" dirty="0">
                <a:latin typeface="Microsoft YaHei UI Light" panose="020B0502040204020203" pitchFamily="34" charset="-122"/>
                <a:ea typeface="Microsoft YaHei UI Light" panose="020B0502040204020203" pitchFamily="34" charset="-122"/>
              </a:rPr>
              <a:t>Listen while others are talking. Talk one at a time. </a:t>
            </a:r>
          </a:p>
          <a:p>
            <a:pPr lvl="2">
              <a:spcAft>
                <a:spcPts val="600"/>
              </a:spcAft>
            </a:pPr>
            <a:r>
              <a:rPr lang="en-US" dirty="0">
                <a:latin typeface="Microsoft YaHei UI Light" panose="020B0502040204020203" pitchFamily="34" charset="-122"/>
                <a:ea typeface="Microsoft YaHei UI Light" panose="020B0502040204020203" pitchFamily="34" charset="-122"/>
              </a:rPr>
              <a:t>Call for a break when you need one. </a:t>
            </a:r>
          </a:p>
          <a:p>
            <a:pPr marL="457200" lvl="1" indent="0">
              <a:spcAft>
                <a:spcPts val="600"/>
              </a:spcAft>
              <a:buNone/>
            </a:pPr>
            <a:endParaRPr lang="en-US" sz="2000" dirty="0">
              <a:latin typeface="Montserrat" panose="00000500000000000000" pitchFamily="50" charset="0"/>
            </a:endParaRPr>
          </a:p>
        </p:txBody>
      </p:sp>
      <p:sp>
        <p:nvSpPr>
          <p:cNvPr id="4" name="Slide Number Placeholder 3">
            <a:extLst>
              <a:ext uri="{FF2B5EF4-FFF2-40B4-BE49-F238E27FC236}">
                <a16:creationId xmlns:a16="http://schemas.microsoft.com/office/drawing/2014/main" id="{53D7C08D-7216-676C-865F-019DB20A4F5E}"/>
              </a:ext>
            </a:extLst>
          </p:cNvPr>
          <p:cNvSpPr>
            <a:spLocks noGrp="1"/>
          </p:cNvSpPr>
          <p:nvPr>
            <p:ph type="sldNum" sz="quarter" idx="12"/>
          </p:nvPr>
        </p:nvSpPr>
        <p:spPr/>
        <p:txBody>
          <a:bodyPr/>
          <a:lstStyle/>
          <a:p>
            <a:fld id="{35BFCE43-EE8A-454E-AEBD-3D2B76204578}" type="slidenum">
              <a:rPr lang="en-US" smtClean="0"/>
              <a:t>2</a:t>
            </a:fld>
            <a:endParaRPr lang="en-US"/>
          </a:p>
        </p:txBody>
      </p:sp>
    </p:spTree>
    <p:extLst>
      <p:ext uri="{BB962C8B-B14F-4D97-AF65-F5344CB8AC3E}">
        <p14:creationId xmlns:p14="http://schemas.microsoft.com/office/powerpoint/2010/main" val="3695354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371599" y="294538"/>
            <a:ext cx="9895951" cy="1033669"/>
          </a:xfrm>
        </p:spPr>
        <p:txBody>
          <a:bodyPr vert="horz" lIns="91440" tIns="45720" rIns="91440" bIns="45720" rtlCol="0" anchor="ctr">
            <a:normAutofit/>
          </a:bodyPr>
          <a:lstStyle/>
          <a:p>
            <a:r>
              <a:rPr lang="en-US" sz="4000" kern="1200" dirty="0">
                <a:solidFill>
                  <a:srgbClr val="FFFFFF"/>
                </a:solidFill>
                <a:latin typeface="+mj-lt"/>
                <a:ea typeface="+mj-ea"/>
                <a:cs typeface="+mj-cs"/>
              </a:rPr>
              <a:t>Board Meeting Structure- Executive Session</a:t>
            </a:r>
          </a:p>
        </p:txBody>
      </p:sp>
      <p:sp>
        <p:nvSpPr>
          <p:cNvPr id="3" name="Content Placeholder 2"/>
          <p:cNvSpPr>
            <a:spLocks noGrp="1"/>
          </p:cNvSpPr>
          <p:nvPr>
            <p:ph idx="4294967295"/>
          </p:nvPr>
        </p:nvSpPr>
        <p:spPr>
          <a:xfrm>
            <a:off x="127322" y="1675236"/>
            <a:ext cx="11811965" cy="4888225"/>
          </a:xfrm>
        </p:spPr>
        <p:txBody>
          <a:bodyPr vert="horz" lIns="91440" tIns="45720" rIns="91440" bIns="45720" rtlCol="0" anchor="ctr">
            <a:noAutofit/>
          </a:bodyPr>
          <a:lstStyle/>
          <a:p>
            <a:pPr marL="0" indent="0">
              <a:lnSpc>
                <a:spcPct val="100000"/>
              </a:lnSpc>
              <a:spcBef>
                <a:spcPts val="0"/>
              </a:spcBef>
              <a:buNone/>
            </a:pPr>
            <a:r>
              <a:rPr lang="en-US" altLang="en-US" sz="1600" b="1" dirty="0"/>
              <a:t>Executive Session is a</a:t>
            </a:r>
            <a:r>
              <a:rPr lang="en-US" sz="1600" b="1" dirty="0"/>
              <a:t> meeting or part of a meeting held in private off the record.  Executive Session is used for: </a:t>
            </a:r>
          </a:p>
          <a:p>
            <a:pPr marL="0" indent="0">
              <a:lnSpc>
                <a:spcPct val="100000"/>
              </a:lnSpc>
              <a:spcBef>
                <a:spcPts val="0"/>
              </a:spcBef>
            </a:pPr>
            <a:r>
              <a:rPr lang="en-US" altLang="en-US" sz="1400" dirty="0"/>
              <a:t>Pending legal matters</a:t>
            </a:r>
          </a:p>
          <a:p>
            <a:pPr marL="0" indent="0">
              <a:lnSpc>
                <a:spcPct val="100000"/>
              </a:lnSpc>
              <a:spcBef>
                <a:spcPts val="0"/>
              </a:spcBef>
            </a:pPr>
            <a:r>
              <a:rPr lang="en-US" altLang="en-US" sz="1400" dirty="0"/>
              <a:t>Personnel grievances and matters (hiring, leave requests, renewal or non-renewal, termination or discipline)</a:t>
            </a:r>
          </a:p>
          <a:p>
            <a:pPr marL="0" indent="0">
              <a:lnSpc>
                <a:spcPct val="100000"/>
              </a:lnSpc>
              <a:spcBef>
                <a:spcPts val="0"/>
              </a:spcBef>
            </a:pPr>
            <a:r>
              <a:rPr lang="en-US" altLang="en-US" sz="1400" dirty="0"/>
              <a:t>Use of Executive Session should be limited to matters where confidentiality is necessary to protect a client of the organization or the legal interests of the organization from discovery of information in a pending or threatened litigation.  </a:t>
            </a:r>
          </a:p>
          <a:p>
            <a:pPr marL="0" indent="0">
              <a:lnSpc>
                <a:spcPct val="100000"/>
              </a:lnSpc>
              <a:spcBef>
                <a:spcPts val="0"/>
              </a:spcBef>
            </a:pPr>
            <a:r>
              <a:rPr lang="en-US" altLang="en-US" sz="1400" dirty="0"/>
              <a:t>Appeal Hearings – If the Board acts as the Appeal body for employee grievances or student hearings, it is proper for the appeal to be recorded and on the record.  These are not public.  The deliberation after a hearing is also not public. The Board should go into Executive Session to discuss the action the Board will take on the grievance, and then to come out of executive to entertain motions on what action will be taken.</a:t>
            </a:r>
          </a:p>
          <a:p>
            <a:pPr marL="0" indent="0">
              <a:lnSpc>
                <a:spcPct val="100000"/>
              </a:lnSpc>
              <a:spcBef>
                <a:spcPts val="0"/>
              </a:spcBef>
            </a:pPr>
            <a:r>
              <a:rPr lang="en-US" sz="1400" dirty="0"/>
              <a:t>Records and discussions are confidential.  </a:t>
            </a:r>
            <a:r>
              <a:rPr lang="en-US" altLang="en-US" sz="1400" dirty="0"/>
              <a:t>Discussions occurring during Executive Session may not be disclosed by any person present in the Executive Session, including Board members and staff.  Not even to other staff.  You can disclose the motions made in the meeting in public but not what was discussed in Executive Session. </a:t>
            </a:r>
          </a:p>
          <a:p>
            <a:pPr marL="0" indent="0">
              <a:lnSpc>
                <a:spcPct val="100000"/>
              </a:lnSpc>
              <a:spcBef>
                <a:spcPts val="0"/>
              </a:spcBef>
            </a:pPr>
            <a:r>
              <a:rPr lang="en-US" altLang="en-US" sz="1400" dirty="0"/>
              <a:t>The Procedure used is to convene the Board meeting in public, Accept a motion to go into Executive session and list the reason for the Executive Session in the motion.  If the motion is approved, then turn off the recorder, and do not take minutes during the Session.  </a:t>
            </a:r>
          </a:p>
          <a:p>
            <a:pPr marL="0" indent="0">
              <a:lnSpc>
                <a:spcPct val="100000"/>
              </a:lnSpc>
              <a:spcBef>
                <a:spcPts val="0"/>
              </a:spcBef>
            </a:pPr>
            <a:r>
              <a:rPr lang="en-US" sz="1400" dirty="0"/>
              <a:t>Only the Board, invitees, and necessary staff should attend.</a:t>
            </a:r>
          </a:p>
          <a:p>
            <a:pPr marL="0" indent="0">
              <a:lnSpc>
                <a:spcPct val="100000"/>
              </a:lnSpc>
              <a:spcBef>
                <a:spcPts val="0"/>
              </a:spcBef>
            </a:pPr>
            <a:r>
              <a:rPr lang="en-US" sz="1400" dirty="0"/>
              <a:t>The Board is required to resume open meeting and conduct any required votes on actions on the record. </a:t>
            </a:r>
          </a:p>
          <a:p>
            <a:pPr marL="0" indent="0">
              <a:lnSpc>
                <a:spcPct val="100000"/>
              </a:lnSpc>
              <a:spcBef>
                <a:spcPts val="0"/>
              </a:spcBef>
            </a:pPr>
            <a:r>
              <a:rPr lang="en-US" sz="1400" dirty="0"/>
              <a:t>Use it for litigation or property acquisition, personnel matters, student discipline hearings, attorney/client privileged communications, any action requiring closed session under the law, to protect student or employee privacy. </a:t>
            </a:r>
            <a:r>
              <a:rPr lang="en-US" sz="1400" b="1" dirty="0"/>
              <a:t>Violation of confidentiality is grounds for Board member removal or staff discipline up to termination. Your policies could also say that violation of confidentiality subjects a Board member to lawsuit. </a:t>
            </a:r>
          </a:p>
          <a:p>
            <a:pPr marL="0" indent="0">
              <a:lnSpc>
                <a:spcPct val="100000"/>
              </a:lnSpc>
              <a:spcBef>
                <a:spcPts val="0"/>
              </a:spcBef>
            </a:pPr>
            <a:r>
              <a:rPr lang="en-US" sz="1400" b="1" dirty="0"/>
              <a:t>It is not used: </a:t>
            </a:r>
          </a:p>
          <a:p>
            <a:pPr marL="457200" lvl="2" indent="0">
              <a:lnSpc>
                <a:spcPct val="100000"/>
              </a:lnSpc>
              <a:spcBef>
                <a:spcPts val="0"/>
              </a:spcBef>
            </a:pPr>
            <a:r>
              <a:rPr lang="en-US" sz="1200" dirty="0"/>
              <a:t>To gossip about others</a:t>
            </a:r>
          </a:p>
          <a:p>
            <a:pPr marL="457200" lvl="2" indent="0">
              <a:lnSpc>
                <a:spcPct val="100000"/>
              </a:lnSpc>
              <a:spcBef>
                <a:spcPts val="0"/>
              </a:spcBef>
            </a:pPr>
            <a:r>
              <a:rPr lang="en-US" sz="1200" dirty="0"/>
              <a:t>To hide things the Board doesn’t want the public to know about. </a:t>
            </a:r>
          </a:p>
          <a:p>
            <a:pPr marL="457200" lvl="2" indent="0">
              <a:lnSpc>
                <a:spcPct val="100000"/>
              </a:lnSpc>
              <a:spcBef>
                <a:spcPts val="0"/>
              </a:spcBef>
            </a:pPr>
            <a:r>
              <a:rPr lang="en-US" sz="1200" dirty="0"/>
              <a:t>To allow Board members to air their own grievances outside of School Policies for handling grievances.</a:t>
            </a:r>
          </a:p>
        </p:txBody>
      </p:sp>
      <p:sp>
        <p:nvSpPr>
          <p:cNvPr id="4" name="Slide Number Placeholder 3">
            <a:extLst>
              <a:ext uri="{FF2B5EF4-FFF2-40B4-BE49-F238E27FC236}">
                <a16:creationId xmlns:a16="http://schemas.microsoft.com/office/drawing/2014/main" id="{D552C2C7-6A8D-6595-C7B3-8844BB7ACC58}"/>
              </a:ext>
            </a:extLst>
          </p:cNvPr>
          <p:cNvSpPr>
            <a:spLocks noGrp="1"/>
          </p:cNvSpPr>
          <p:nvPr>
            <p:ph type="sldNum" sz="quarter" idx="12"/>
          </p:nvPr>
        </p:nvSpPr>
        <p:spPr/>
        <p:txBody>
          <a:bodyPr/>
          <a:lstStyle/>
          <a:p>
            <a:fld id="{35BFCE43-EE8A-454E-AEBD-3D2B76204578}" type="slidenum">
              <a:rPr lang="en-US" smtClean="0"/>
              <a:t>20</a:t>
            </a:fld>
            <a:endParaRPr lang="en-US"/>
          </a:p>
        </p:txBody>
      </p:sp>
    </p:spTree>
    <p:extLst>
      <p:ext uri="{BB962C8B-B14F-4D97-AF65-F5344CB8AC3E}">
        <p14:creationId xmlns:p14="http://schemas.microsoft.com/office/powerpoint/2010/main" val="3644139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F2724-BA76-3AE2-7AC2-B90246BC1C2C}"/>
              </a:ext>
            </a:extLst>
          </p:cNvPr>
          <p:cNvSpPr>
            <a:spLocks noGrp="1"/>
          </p:cNvSpPr>
          <p:nvPr>
            <p:ph type="title"/>
          </p:nvPr>
        </p:nvSpPr>
        <p:spPr>
          <a:xfrm>
            <a:off x="5596501" y="489508"/>
            <a:ext cx="5754896" cy="1667569"/>
          </a:xfrm>
        </p:spPr>
        <p:txBody>
          <a:bodyPr anchor="b">
            <a:normAutofit/>
          </a:bodyPr>
          <a:lstStyle/>
          <a:p>
            <a:r>
              <a:rPr lang="en-US" sz="4000"/>
              <a:t>Responsibilities of Board Officers</a:t>
            </a:r>
          </a:p>
        </p:txBody>
      </p:sp>
      <p:pic>
        <p:nvPicPr>
          <p:cNvPr id="5" name="Picture 4" descr="A calculus formula">
            <a:extLst>
              <a:ext uri="{FF2B5EF4-FFF2-40B4-BE49-F238E27FC236}">
                <a16:creationId xmlns:a16="http://schemas.microsoft.com/office/drawing/2014/main" id="{CE9E1C6C-459A-A348-38CF-A0ADAED80118}"/>
              </a:ext>
            </a:extLst>
          </p:cNvPr>
          <p:cNvPicPr>
            <a:picLocks noChangeAspect="1"/>
          </p:cNvPicPr>
          <p:nvPr/>
        </p:nvPicPr>
        <p:blipFill rotWithShape="1">
          <a:blip r:embed="rId2"/>
          <a:srcRect l="17211" r="23255" b="-1"/>
          <a:stretch/>
        </p:blipFill>
        <p:spPr>
          <a:xfrm>
            <a:off x="1068130" y="1040137"/>
            <a:ext cx="3876165" cy="4346030"/>
          </a:xfrm>
          <a:prstGeom prst="rect">
            <a:avLst/>
          </a:prstGeom>
        </p:spPr>
      </p:pic>
      <p:sp>
        <p:nvSpPr>
          <p:cNvPr id="3" name="Content Placeholder 2">
            <a:extLst>
              <a:ext uri="{FF2B5EF4-FFF2-40B4-BE49-F238E27FC236}">
                <a16:creationId xmlns:a16="http://schemas.microsoft.com/office/drawing/2014/main" id="{B1F0E5CC-0A57-52DC-E3BF-586CD8765253}"/>
              </a:ext>
            </a:extLst>
          </p:cNvPr>
          <p:cNvSpPr>
            <a:spLocks noGrp="1"/>
          </p:cNvSpPr>
          <p:nvPr>
            <p:ph idx="1"/>
          </p:nvPr>
        </p:nvSpPr>
        <p:spPr>
          <a:xfrm>
            <a:off x="5596502" y="2405894"/>
            <a:ext cx="5754896" cy="3197464"/>
          </a:xfrm>
        </p:spPr>
        <p:txBody>
          <a:bodyPr anchor="t">
            <a:normAutofit/>
          </a:bodyPr>
          <a:lstStyle/>
          <a:p>
            <a:r>
              <a:rPr lang="en-US" sz="2000" dirty="0"/>
              <a:t>Specific Responsibilities for Board Officers will be located in your respective School Board Policy Manual. </a:t>
            </a:r>
          </a:p>
          <a:p>
            <a:pPr lvl="1"/>
            <a:r>
              <a:rPr lang="en-US" sz="2000" dirty="0"/>
              <a:t>Chair/President</a:t>
            </a:r>
          </a:p>
          <a:p>
            <a:pPr lvl="1"/>
            <a:r>
              <a:rPr lang="en-US" sz="2000" dirty="0"/>
              <a:t>Vice Chair/ President</a:t>
            </a:r>
          </a:p>
          <a:p>
            <a:pPr lvl="1"/>
            <a:r>
              <a:rPr lang="en-US" sz="2000" dirty="0"/>
              <a:t>Secretary</a:t>
            </a:r>
          </a:p>
          <a:p>
            <a:pPr lvl="1"/>
            <a:r>
              <a:rPr lang="en-US" sz="2000" dirty="0"/>
              <a:t>Treasurer </a:t>
            </a:r>
          </a:p>
        </p:txBody>
      </p:sp>
      <p:sp>
        <p:nvSpPr>
          <p:cNvPr id="31" name="Rectangle 3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C1A2052-CE27-D411-D2CD-234F4AF157DD}"/>
              </a:ext>
            </a:extLst>
          </p:cNvPr>
          <p:cNvSpPr>
            <a:spLocks noGrp="1"/>
          </p:cNvSpPr>
          <p:nvPr>
            <p:ph type="sldNum" sz="quarter" idx="12"/>
          </p:nvPr>
        </p:nvSpPr>
        <p:spPr/>
        <p:txBody>
          <a:bodyPr/>
          <a:lstStyle/>
          <a:p>
            <a:fld id="{35BFCE43-EE8A-454E-AEBD-3D2B76204578}" type="slidenum">
              <a:rPr lang="en-US" smtClean="0"/>
              <a:t>21</a:t>
            </a:fld>
            <a:endParaRPr lang="en-US"/>
          </a:p>
        </p:txBody>
      </p:sp>
    </p:spTree>
    <p:extLst>
      <p:ext uri="{BB962C8B-B14F-4D97-AF65-F5344CB8AC3E}">
        <p14:creationId xmlns:p14="http://schemas.microsoft.com/office/powerpoint/2010/main" val="3077040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2B5CFA-0355-FD19-88DE-A52A9A0CA56C}"/>
              </a:ext>
            </a:extLst>
          </p:cNvPr>
          <p:cNvSpPr>
            <a:spLocks noGrp="1"/>
          </p:cNvSpPr>
          <p:nvPr>
            <p:ph type="title"/>
          </p:nvPr>
        </p:nvSpPr>
        <p:spPr>
          <a:xfrm>
            <a:off x="400051" y="502021"/>
            <a:ext cx="5695950" cy="1183147"/>
          </a:xfrm>
        </p:spPr>
        <p:txBody>
          <a:bodyPr anchor="b">
            <a:normAutofit fontScale="90000"/>
          </a:bodyPr>
          <a:lstStyle/>
          <a:p>
            <a:r>
              <a:rPr lang="en-US" sz="4000" b="1" dirty="0"/>
              <a:t>Responsibilities of the School Board Chair/ President</a:t>
            </a:r>
          </a:p>
        </p:txBody>
      </p:sp>
      <p:sp>
        <p:nvSpPr>
          <p:cNvPr id="3" name="Content Placeholder 2">
            <a:extLst>
              <a:ext uri="{FF2B5EF4-FFF2-40B4-BE49-F238E27FC236}">
                <a16:creationId xmlns:a16="http://schemas.microsoft.com/office/drawing/2014/main" id="{638885A5-7CF8-BAAB-66BC-65A0731E5E20}"/>
              </a:ext>
            </a:extLst>
          </p:cNvPr>
          <p:cNvSpPr>
            <a:spLocks noGrp="1"/>
          </p:cNvSpPr>
          <p:nvPr>
            <p:ph idx="1"/>
          </p:nvPr>
        </p:nvSpPr>
        <p:spPr>
          <a:xfrm>
            <a:off x="478631" y="1685168"/>
            <a:ext cx="5617369" cy="4255809"/>
          </a:xfrm>
        </p:spPr>
        <p:txBody>
          <a:bodyPr anchor="t">
            <a:normAutofit/>
          </a:bodyPr>
          <a:lstStyle/>
          <a:p>
            <a:pPr marL="0" marR="0" indent="0">
              <a:spcBef>
                <a:spcPts val="0"/>
              </a:spcBef>
              <a:spcAft>
                <a:spcPts val="0"/>
              </a:spcAft>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r"/>
              </a:tabLst>
            </a:pPr>
            <a:endParaRPr lang="en-US" sz="1100" dirty="0"/>
          </a:p>
          <a:p>
            <a:pPr marL="0" marR="0" indent="0">
              <a:spcBef>
                <a:spcPts val="0"/>
              </a:spcBef>
              <a:spcAft>
                <a:spcPts val="0"/>
              </a:spcAft>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1400" dirty="0">
                <a:effectLst/>
                <a:ea typeface="Times New Roman" panose="02020603050405020304" pitchFamily="18" charset="0"/>
              </a:rPr>
              <a:t>The Chairperson shall preside at all meetings, make reports and perform all other duties required by law. In addition, the Chairperson as presiding officer shall:</a:t>
            </a:r>
            <a:endParaRPr lang="en-US" sz="1400" dirty="0">
              <a:effectLst/>
              <a:ea typeface="Arial" panose="020B0604020202020204" pitchFamily="34" charset="0"/>
            </a:endParaRPr>
          </a:p>
          <a:p>
            <a:pPr>
              <a:spcBef>
                <a:spcPts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1400" dirty="0">
                <a:effectLst/>
                <a:ea typeface="Times New Roman" panose="02020603050405020304" pitchFamily="18" charset="0"/>
              </a:rPr>
              <a:t>Call the meeting to order at the appointed time.</a:t>
            </a:r>
            <a:endParaRPr lang="en-US" sz="1400" dirty="0">
              <a:ea typeface="Times New Roman" panose="02020603050405020304" pitchFamily="18" charset="0"/>
            </a:endParaRPr>
          </a:p>
          <a:p>
            <a:pPr>
              <a:spcBef>
                <a:spcPts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1400" dirty="0">
                <a:effectLst/>
                <a:ea typeface="Times New Roman" panose="02020603050405020304" pitchFamily="18" charset="0"/>
              </a:rPr>
              <a:t>Conduct business to come before the School Board in its proper order on the Agenda.</a:t>
            </a:r>
          </a:p>
          <a:p>
            <a:pPr>
              <a:spcBef>
                <a:spcPts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1400" dirty="0">
                <a:effectLst/>
                <a:ea typeface="Times New Roman" panose="02020603050405020304" pitchFamily="18" charset="0"/>
              </a:rPr>
              <a:t>Assign the floor to members, who wish to speak and protect the speaker from any interference.</a:t>
            </a:r>
            <a:endParaRPr lang="en-US" sz="1400" dirty="0">
              <a:ea typeface="Times New Roman" panose="02020603050405020304" pitchFamily="18" charset="0"/>
            </a:endParaRPr>
          </a:p>
          <a:p>
            <a:pPr>
              <a:spcBef>
                <a:spcPts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1400" dirty="0">
                <a:effectLst/>
                <a:ea typeface="Times New Roman" panose="02020603050405020304" pitchFamily="18" charset="0"/>
              </a:rPr>
              <a:t>Explain the effect of a motion if not clear</a:t>
            </a:r>
            <a:r>
              <a:rPr lang="en-US" sz="1400" dirty="0">
                <a:ea typeface="Times New Roman" panose="02020603050405020304" pitchFamily="18" charset="0"/>
              </a:rPr>
              <a:t>.</a:t>
            </a:r>
          </a:p>
          <a:p>
            <a:pPr>
              <a:spcBef>
                <a:spcPts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1400" dirty="0">
                <a:effectLst/>
                <a:ea typeface="Times New Roman" panose="02020603050405020304" pitchFamily="18" charset="0"/>
              </a:rPr>
              <a:t>Restrict discussion to the question before the School Board.</a:t>
            </a:r>
          </a:p>
          <a:p>
            <a:pPr>
              <a:spcBef>
                <a:spcPts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1400" dirty="0">
                <a:effectLst/>
                <a:ea typeface="Times New Roman" panose="02020603050405020304" pitchFamily="18" charset="0"/>
              </a:rPr>
              <a:t>Sign all acts or orders necessary to carry out the will of the School Board.</a:t>
            </a:r>
            <a:endParaRPr lang="en-US" sz="1400" dirty="0">
              <a:ea typeface="Times New Roman" panose="02020603050405020304" pitchFamily="18" charset="0"/>
            </a:endParaRPr>
          </a:p>
          <a:p>
            <a:pPr>
              <a:spcBef>
                <a:spcPts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1400" dirty="0">
                <a:effectLst/>
                <a:ea typeface="Times New Roman" panose="02020603050405020304" pitchFamily="18" charset="0"/>
              </a:rPr>
              <a:t>Put motions to a vote, state definitely and clearly the vote and the result thereof.</a:t>
            </a:r>
            <a:endParaRPr lang="en-US" sz="1400" dirty="0">
              <a:ea typeface="Times New Roman" panose="02020603050405020304" pitchFamily="18" charset="0"/>
            </a:endParaRPr>
          </a:p>
          <a:p>
            <a:pPr>
              <a:spcBef>
                <a:spcPts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1400" dirty="0">
                <a:effectLst/>
                <a:ea typeface="Times New Roman" panose="02020603050405020304" pitchFamily="18" charset="0"/>
              </a:rPr>
              <a:t>Appoint committees as the School Board finds necessary, in accordance with law and policies.</a:t>
            </a:r>
            <a:endParaRPr lang="en-US" sz="1400" dirty="0">
              <a:ea typeface="Times New Roman" panose="02020603050405020304" pitchFamily="18" charset="0"/>
            </a:endParaRPr>
          </a:p>
          <a:p>
            <a:pPr>
              <a:spcBef>
                <a:spcPts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1400" dirty="0">
                <a:effectLst/>
                <a:ea typeface="Times New Roman" panose="02020603050405020304" pitchFamily="18" charset="0"/>
              </a:rPr>
              <a:t>Be spokesperson for the School Board at all times except when this</a:t>
            </a:r>
            <a:r>
              <a:rPr lang="en-US" sz="1400" dirty="0">
                <a:ea typeface="Times New Roman" panose="02020603050405020304" pitchFamily="18" charset="0"/>
              </a:rPr>
              <a:t> </a:t>
            </a:r>
            <a:r>
              <a:rPr lang="en-US" sz="1400" dirty="0">
                <a:effectLst/>
                <a:ea typeface="Times New Roman" panose="02020603050405020304" pitchFamily="18" charset="0"/>
              </a:rPr>
              <a:t>responsibility is delegated to others</a:t>
            </a:r>
            <a:r>
              <a:rPr lang="en-US" sz="1400" dirty="0">
                <a:ea typeface="Times New Roman" panose="02020603050405020304" pitchFamily="18" charset="0"/>
              </a:rPr>
              <a:t>.</a:t>
            </a:r>
          </a:p>
          <a:p>
            <a:pPr>
              <a:spcBef>
                <a:spcPts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1400" dirty="0">
                <a:effectLst/>
                <a:ea typeface="Times New Roman" panose="02020603050405020304" pitchFamily="18" charset="0"/>
              </a:rPr>
              <a:t>Participate as a regular voting member of the School Board unless the governing documents make the Chair/President a non-voting member.</a:t>
            </a:r>
            <a:endParaRPr lang="en-US" sz="1400" dirty="0">
              <a:effectLst/>
              <a:ea typeface="Arial" panose="020B0604020202020204" pitchFamily="34" charset="0"/>
            </a:endParaRPr>
          </a:p>
          <a:p>
            <a:pPr marL="0" marR="0" indent="0">
              <a:spcBef>
                <a:spcPts val="0"/>
              </a:spcBef>
              <a:spcAft>
                <a:spcPts val="0"/>
              </a:spcAft>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r"/>
              </a:tabLst>
            </a:pPr>
            <a:endParaRPr lang="en-US" sz="1100" dirty="0"/>
          </a:p>
          <a:p>
            <a:pPr lvl="1"/>
            <a:endParaRPr lang="en-US" sz="1100" dirty="0"/>
          </a:p>
        </p:txBody>
      </p:sp>
      <p:pic>
        <p:nvPicPr>
          <p:cNvPr id="5" name="Picture 4" descr="Desks in empty classroom">
            <a:extLst>
              <a:ext uri="{FF2B5EF4-FFF2-40B4-BE49-F238E27FC236}">
                <a16:creationId xmlns:a16="http://schemas.microsoft.com/office/drawing/2014/main" id="{0A94B8BD-7E09-6C73-D25A-CF8CFBE4F5D0}"/>
              </a:ext>
            </a:extLst>
          </p:cNvPr>
          <p:cNvPicPr>
            <a:picLocks noChangeAspect="1"/>
          </p:cNvPicPr>
          <p:nvPr/>
        </p:nvPicPr>
        <p:blipFill rotWithShape="1">
          <a:blip r:embed="rId2"/>
          <a:srcRect l="25137" r="21761"/>
          <a:stretch/>
        </p:blipFill>
        <p:spPr>
          <a:xfrm>
            <a:off x="7177914" y="489118"/>
            <a:ext cx="3870078" cy="5466007"/>
          </a:xfrm>
          <a:prstGeom prst="rect">
            <a:avLst/>
          </a:prstGeom>
        </p:spPr>
      </p:pic>
      <p:sp>
        <p:nvSpPr>
          <p:cNvPr id="18" name="Rectangle 1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A1E4E69-F5D7-D13D-DE9E-11D1D2609BB1}"/>
              </a:ext>
            </a:extLst>
          </p:cNvPr>
          <p:cNvSpPr>
            <a:spLocks noGrp="1"/>
          </p:cNvSpPr>
          <p:nvPr>
            <p:ph type="sldNum" sz="quarter" idx="12"/>
          </p:nvPr>
        </p:nvSpPr>
        <p:spPr/>
        <p:txBody>
          <a:bodyPr/>
          <a:lstStyle/>
          <a:p>
            <a:fld id="{35BFCE43-EE8A-454E-AEBD-3D2B76204578}" type="slidenum">
              <a:rPr lang="en-US" smtClean="0"/>
              <a:t>22</a:t>
            </a:fld>
            <a:endParaRPr lang="en-US"/>
          </a:p>
        </p:txBody>
      </p:sp>
    </p:spTree>
    <p:extLst>
      <p:ext uri="{BB962C8B-B14F-4D97-AF65-F5344CB8AC3E}">
        <p14:creationId xmlns:p14="http://schemas.microsoft.com/office/powerpoint/2010/main" val="2763445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4A26AE-1D7A-3BE7-8C43-227083DE7737}"/>
              </a:ext>
            </a:extLst>
          </p:cNvPr>
          <p:cNvSpPr>
            <a:spLocks noGrp="1"/>
          </p:cNvSpPr>
          <p:nvPr>
            <p:ph type="title"/>
          </p:nvPr>
        </p:nvSpPr>
        <p:spPr>
          <a:xfrm>
            <a:off x="328613" y="502022"/>
            <a:ext cx="6222206" cy="1183904"/>
          </a:xfrm>
        </p:spPr>
        <p:txBody>
          <a:bodyPr anchor="b">
            <a:normAutofit fontScale="90000"/>
          </a:bodyPr>
          <a:lstStyle/>
          <a:p>
            <a:r>
              <a:rPr lang="en-US" sz="4000" b="1" dirty="0"/>
              <a:t>Duties of the </a:t>
            </a:r>
            <a:br>
              <a:rPr lang="en-US" sz="4000" b="1" dirty="0"/>
            </a:br>
            <a:r>
              <a:rPr lang="en-US" sz="4000" b="1" dirty="0"/>
              <a:t>Vice-Chairperson/ Vice-President</a:t>
            </a:r>
          </a:p>
        </p:txBody>
      </p:sp>
      <p:sp>
        <p:nvSpPr>
          <p:cNvPr id="3" name="Content Placeholder 2">
            <a:extLst>
              <a:ext uri="{FF2B5EF4-FFF2-40B4-BE49-F238E27FC236}">
                <a16:creationId xmlns:a16="http://schemas.microsoft.com/office/drawing/2014/main" id="{99FFE3F9-C654-560F-DB0D-4710023C7D23}"/>
              </a:ext>
            </a:extLst>
          </p:cNvPr>
          <p:cNvSpPr>
            <a:spLocks noGrp="1"/>
          </p:cNvSpPr>
          <p:nvPr>
            <p:ph idx="1"/>
          </p:nvPr>
        </p:nvSpPr>
        <p:spPr>
          <a:xfrm>
            <a:off x="328613" y="1764506"/>
            <a:ext cx="5767387" cy="4176471"/>
          </a:xfrm>
        </p:spPr>
        <p:txBody>
          <a:bodyPr anchor="t">
            <a:normAutofit/>
          </a:bodyPr>
          <a:lstStyle/>
          <a:p>
            <a:pPr marL="0" indent="0">
              <a:buNone/>
            </a:pPr>
            <a:endParaRPr lang="en-US" sz="1900" dirty="0"/>
          </a:p>
          <a:p>
            <a:r>
              <a:rPr lang="en-US" sz="1900" dirty="0">
                <a:effectLst/>
                <a:ea typeface="Times New Roman" panose="02020603050405020304" pitchFamily="18" charset="0"/>
              </a:rPr>
              <a:t>The Vice-Chairperson/President assists the Chairperson/ President.</a:t>
            </a:r>
          </a:p>
          <a:p>
            <a:r>
              <a:rPr lang="en-US" sz="1900" dirty="0">
                <a:ea typeface="Times New Roman" panose="02020603050405020304" pitchFamily="18" charset="0"/>
              </a:rPr>
              <a:t>P</a:t>
            </a:r>
            <a:r>
              <a:rPr lang="en-US" sz="1900" dirty="0">
                <a:effectLst/>
                <a:ea typeface="Times New Roman" panose="02020603050405020304" pitchFamily="18" charset="0"/>
              </a:rPr>
              <a:t>erforms the duties of the Chairperson/President in her/his absence including presiding over official meetings</a:t>
            </a:r>
            <a:r>
              <a:rPr lang="en-US" sz="1900" dirty="0">
                <a:ea typeface="Times New Roman" panose="02020603050405020304" pitchFamily="18" charset="0"/>
              </a:rPr>
              <a:t>.</a:t>
            </a:r>
          </a:p>
          <a:p>
            <a:r>
              <a:rPr lang="en-US" sz="1900" dirty="0">
                <a:effectLst/>
                <a:ea typeface="Times New Roman" panose="02020603050405020304" pitchFamily="18" charset="0"/>
              </a:rPr>
              <a:t>Perform other duties as designated.</a:t>
            </a:r>
            <a:endParaRPr lang="en-US" sz="1900" dirty="0"/>
          </a:p>
          <a:p>
            <a:pPr marL="0" indent="0">
              <a:buNone/>
            </a:pPr>
            <a:endParaRPr lang="en-US" sz="1900" dirty="0"/>
          </a:p>
        </p:txBody>
      </p:sp>
      <p:pic>
        <p:nvPicPr>
          <p:cNvPr id="15" name="Picture 14" descr="Calendar on table">
            <a:extLst>
              <a:ext uri="{FF2B5EF4-FFF2-40B4-BE49-F238E27FC236}">
                <a16:creationId xmlns:a16="http://schemas.microsoft.com/office/drawing/2014/main" id="{F8D77D06-BA01-1126-1C28-8862E0215E17}"/>
              </a:ext>
            </a:extLst>
          </p:cNvPr>
          <p:cNvPicPr>
            <a:picLocks noChangeAspect="1"/>
          </p:cNvPicPr>
          <p:nvPr/>
        </p:nvPicPr>
        <p:blipFill rotWithShape="1">
          <a:blip r:embed="rId2"/>
          <a:srcRect l="3250" r="37416" b="-1"/>
          <a:stretch/>
        </p:blipFill>
        <p:spPr>
          <a:xfrm>
            <a:off x="6683614" y="489118"/>
            <a:ext cx="4858678" cy="5466007"/>
          </a:xfrm>
          <a:prstGeom prst="rect">
            <a:avLst/>
          </a:prstGeom>
        </p:spPr>
      </p:pic>
      <p:sp>
        <p:nvSpPr>
          <p:cNvPr id="28" name="Rectangle 2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71887E0-E318-449A-A9DD-AE25768A904B}"/>
              </a:ext>
            </a:extLst>
          </p:cNvPr>
          <p:cNvSpPr>
            <a:spLocks noGrp="1"/>
          </p:cNvSpPr>
          <p:nvPr>
            <p:ph type="sldNum" sz="quarter" idx="12"/>
          </p:nvPr>
        </p:nvSpPr>
        <p:spPr/>
        <p:txBody>
          <a:bodyPr/>
          <a:lstStyle/>
          <a:p>
            <a:fld id="{35BFCE43-EE8A-454E-AEBD-3D2B76204578}" type="slidenum">
              <a:rPr lang="en-US" smtClean="0"/>
              <a:t>23</a:t>
            </a:fld>
            <a:endParaRPr lang="en-US"/>
          </a:p>
        </p:txBody>
      </p:sp>
    </p:spTree>
    <p:extLst>
      <p:ext uri="{BB962C8B-B14F-4D97-AF65-F5344CB8AC3E}">
        <p14:creationId xmlns:p14="http://schemas.microsoft.com/office/powerpoint/2010/main" val="2473232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F8DF88-8369-D4DC-524D-670CE22E03F4}"/>
              </a:ext>
            </a:extLst>
          </p:cNvPr>
          <p:cNvSpPr>
            <a:spLocks noGrp="1"/>
          </p:cNvSpPr>
          <p:nvPr>
            <p:ph type="title"/>
          </p:nvPr>
        </p:nvSpPr>
        <p:spPr>
          <a:xfrm>
            <a:off x="392907" y="86704"/>
            <a:ext cx="6993732" cy="1098179"/>
          </a:xfrm>
        </p:spPr>
        <p:txBody>
          <a:bodyPr anchor="b">
            <a:normAutofit fontScale="90000"/>
          </a:bodyPr>
          <a:lstStyle/>
          <a:p>
            <a:r>
              <a:rPr lang="en-US" sz="3700" dirty="0"/>
              <a:t>Board Secretary Duties- </a:t>
            </a:r>
            <a:br>
              <a:rPr lang="en-US" sz="3700" dirty="0"/>
            </a:br>
            <a:r>
              <a:rPr lang="en-US" sz="3700" dirty="0"/>
              <a:t>School Policy Specific </a:t>
            </a:r>
          </a:p>
        </p:txBody>
      </p:sp>
      <p:sp>
        <p:nvSpPr>
          <p:cNvPr id="3" name="Content Placeholder 2">
            <a:extLst>
              <a:ext uri="{FF2B5EF4-FFF2-40B4-BE49-F238E27FC236}">
                <a16:creationId xmlns:a16="http://schemas.microsoft.com/office/drawing/2014/main" id="{B70A02D7-C96A-2883-6656-6A8067783526}"/>
              </a:ext>
            </a:extLst>
          </p:cNvPr>
          <p:cNvSpPr>
            <a:spLocks noGrp="1"/>
          </p:cNvSpPr>
          <p:nvPr>
            <p:ph idx="1"/>
          </p:nvPr>
        </p:nvSpPr>
        <p:spPr>
          <a:xfrm>
            <a:off x="228599" y="1184883"/>
            <a:ext cx="6993732" cy="5037323"/>
          </a:xfrm>
        </p:spPr>
        <p:txBody>
          <a:bodyPr anchor="t">
            <a:normAutofit/>
          </a:bodyPr>
          <a:lstStyle/>
          <a:p>
            <a:pPr>
              <a:spcBef>
                <a:spcPts val="0"/>
              </a:spcBef>
            </a:pPr>
            <a:r>
              <a:rPr lang="en-US" sz="1400" dirty="0"/>
              <a:t>Keep a copy of the agenda with the Minutes.</a:t>
            </a:r>
          </a:p>
          <a:p>
            <a:pPr>
              <a:spcBef>
                <a:spcPts val="0"/>
              </a:spcBef>
            </a:pPr>
            <a:r>
              <a:rPr lang="en-US" sz="1400" dirty="0"/>
              <a:t>Take a roll call of who is present at the beginning of the meeting and also list who else was at the meeting (staff, consultants, </a:t>
            </a:r>
            <a:r>
              <a:rPr lang="en-US" sz="1400" dirty="0" err="1"/>
              <a:t>etc</a:t>
            </a:r>
            <a:r>
              <a:rPr lang="en-US" sz="1400" dirty="0"/>
              <a:t>). </a:t>
            </a:r>
          </a:p>
          <a:p>
            <a:pPr>
              <a:spcBef>
                <a:spcPts val="0"/>
              </a:spcBef>
            </a:pPr>
            <a:r>
              <a:rPr lang="en-US" sz="1400" dirty="0"/>
              <a:t>Record the time the meeting was called to order and when it adjourned. </a:t>
            </a:r>
          </a:p>
          <a:p>
            <a:pPr>
              <a:spcBef>
                <a:spcPts val="0"/>
              </a:spcBef>
            </a:pPr>
            <a:r>
              <a:rPr lang="en-US" sz="1400" dirty="0"/>
              <a:t>Keep minutes. </a:t>
            </a:r>
          </a:p>
          <a:p>
            <a:pPr>
              <a:spcBef>
                <a:spcPts val="0"/>
              </a:spcBef>
            </a:pPr>
            <a:r>
              <a:rPr lang="en-US" sz="1400" dirty="0"/>
              <a:t>Make sure draft minutes are presented and approved at the next Board meeting. </a:t>
            </a:r>
          </a:p>
          <a:p>
            <a:pPr>
              <a:spcBef>
                <a:spcPts val="0"/>
              </a:spcBef>
            </a:pPr>
            <a:r>
              <a:rPr lang="en-US" sz="1400" dirty="0"/>
              <a:t>Make sure resolutions of the Board are kept with minutes.</a:t>
            </a:r>
          </a:p>
          <a:p>
            <a:pPr>
              <a:spcBef>
                <a:spcPts val="0"/>
              </a:spcBef>
            </a:pPr>
            <a:r>
              <a:rPr lang="en-US" sz="1400" dirty="0"/>
              <a:t>Record the vote on motions and resolutions and record this accurately both on who voted and on what the motions were. </a:t>
            </a:r>
          </a:p>
          <a:p>
            <a:pPr>
              <a:spcBef>
                <a:spcPts val="0"/>
              </a:spcBef>
            </a:pPr>
            <a:r>
              <a:rPr lang="en-US" sz="1400" dirty="0"/>
              <a:t>Keep track of who is present, who is absent, when someone leaves the meeting with time and when they return.</a:t>
            </a:r>
          </a:p>
          <a:p>
            <a:pPr>
              <a:spcBef>
                <a:spcPts val="0"/>
              </a:spcBef>
            </a:pPr>
            <a:r>
              <a:rPr lang="en-US" sz="1400" dirty="0"/>
              <a:t>Record when the Board goes into executive session and when they come out of Executive Session.</a:t>
            </a:r>
          </a:p>
          <a:p>
            <a:pPr>
              <a:spcBef>
                <a:spcPts val="0"/>
              </a:spcBef>
            </a:pPr>
            <a:r>
              <a:rPr lang="en-US" sz="1400" dirty="0"/>
              <a:t>Record when someone leaves the meeting due to conflict of interest and when they return.</a:t>
            </a:r>
          </a:p>
          <a:p>
            <a:pPr>
              <a:spcBef>
                <a:spcPts val="0"/>
              </a:spcBef>
            </a:pPr>
            <a:r>
              <a:rPr lang="en-US" sz="1400" dirty="0"/>
              <a:t>Provide packets of minutes from previous meetings. </a:t>
            </a:r>
          </a:p>
          <a:p>
            <a:pPr>
              <a:spcBef>
                <a:spcPts val="0"/>
              </a:spcBef>
            </a:pPr>
            <a:r>
              <a:rPr lang="en-US" sz="1400" dirty="0"/>
              <a:t>Preside when the Chair/President or Vice-Chair/ Vice-President isn’t present.</a:t>
            </a:r>
          </a:p>
          <a:p>
            <a:pPr>
              <a:spcBef>
                <a:spcPts val="0"/>
              </a:spcBef>
            </a:pPr>
            <a:r>
              <a:rPr lang="en-US" sz="1400" dirty="0">
                <a:effectLst/>
                <a:ea typeface="Calibri" panose="020F0502020204030204" pitchFamily="34" charset="0"/>
                <a:cs typeface="Times New Roman" panose="02020603050405020304" pitchFamily="18" charset="0"/>
              </a:rPr>
              <a:t>Ensure safe keeping of all documents pertaining to the legal operation of the School, such as School policies and procedures, committee meeting documents, budgets, School handbooks, etc.</a:t>
            </a:r>
            <a:endParaRPr lang="en-US" sz="1400" dirty="0">
              <a:ea typeface="Calibri" panose="020F0502020204030204" pitchFamily="34" charset="0"/>
              <a:cs typeface="Times New Roman" panose="02020603050405020304" pitchFamily="18" charset="0"/>
            </a:endParaRPr>
          </a:p>
          <a:p>
            <a:pPr>
              <a:spcBef>
                <a:spcPts val="0"/>
              </a:spcBef>
            </a:pPr>
            <a:r>
              <a:rPr lang="en-US" sz="1400" dirty="0">
                <a:effectLst/>
                <a:ea typeface="Calibri" panose="020F0502020204030204" pitchFamily="34" charset="0"/>
                <a:cs typeface="Times New Roman" panose="02020603050405020304" pitchFamily="18" charset="0"/>
              </a:rPr>
              <a:t>Provide Board meeting minutes to the School’s Chief Administrator.</a:t>
            </a:r>
          </a:p>
          <a:p>
            <a:pPr>
              <a:spcBef>
                <a:spcPts val="0"/>
              </a:spcBef>
            </a:pPr>
            <a:r>
              <a:rPr lang="en-US" sz="1400" dirty="0">
                <a:effectLst/>
                <a:ea typeface="Calibri" panose="020F0502020204030204" pitchFamily="34" charset="0"/>
                <a:cs typeface="Times New Roman" panose="02020603050405020304" pitchFamily="18" charset="0"/>
              </a:rPr>
              <a:t>Ensure that School Board meeting minutes are published if publication is required. </a:t>
            </a:r>
            <a:endParaRPr lang="en-US" sz="1400" dirty="0">
              <a:ea typeface="Calibri" panose="020F0502020204030204" pitchFamily="34" charset="0"/>
              <a:cs typeface="Times New Roman" panose="02020603050405020304" pitchFamily="18" charset="0"/>
            </a:endParaRPr>
          </a:p>
          <a:p>
            <a:pPr>
              <a:spcBef>
                <a:spcPts val="0"/>
              </a:spcBef>
            </a:pPr>
            <a:r>
              <a:rPr lang="en-US" sz="1400" dirty="0">
                <a:effectLst/>
                <a:ea typeface="Calibri" panose="020F0502020204030204" pitchFamily="34" charset="0"/>
                <a:cs typeface="Times New Roman" panose="02020603050405020304" pitchFamily="18" charset="0"/>
              </a:rPr>
              <a:t>Issue notices as directed by action of the School Board</a:t>
            </a:r>
            <a:r>
              <a:rPr lang="en-US" sz="1400" dirty="0">
                <a:ea typeface="Calibri" panose="020F0502020204030204" pitchFamily="34" charset="0"/>
                <a:cs typeface="Times New Roman" panose="02020603050405020304" pitchFamily="18" charset="0"/>
              </a:rPr>
              <a:t>.</a:t>
            </a:r>
          </a:p>
          <a:p>
            <a:pPr>
              <a:spcBef>
                <a:spcPts val="0"/>
              </a:spcBef>
            </a:pPr>
            <a:r>
              <a:rPr lang="en-US" sz="1400" dirty="0">
                <a:effectLst/>
                <a:ea typeface="Calibri" panose="020F0502020204030204" pitchFamily="34" charset="0"/>
                <a:cs typeface="Times New Roman" panose="02020603050405020304" pitchFamily="18" charset="0"/>
              </a:rPr>
              <a:t>Ensure all Board minutes and resolutions are signed by the Chairperson/ President.</a:t>
            </a:r>
          </a:p>
          <a:p>
            <a:endParaRPr lang="en-US" sz="700" dirty="0"/>
          </a:p>
        </p:txBody>
      </p:sp>
      <p:pic>
        <p:nvPicPr>
          <p:cNvPr id="5" name="Picture 4" descr="Writing an appointment on a paper agenda">
            <a:extLst>
              <a:ext uri="{FF2B5EF4-FFF2-40B4-BE49-F238E27FC236}">
                <a16:creationId xmlns:a16="http://schemas.microsoft.com/office/drawing/2014/main" id="{60358CAE-8252-EF80-5117-77E014C5AFA9}"/>
              </a:ext>
            </a:extLst>
          </p:cNvPr>
          <p:cNvPicPr>
            <a:picLocks noChangeAspect="1"/>
          </p:cNvPicPr>
          <p:nvPr/>
        </p:nvPicPr>
        <p:blipFill rotWithShape="1">
          <a:blip r:embed="rId2"/>
          <a:srcRect r="59154" b="-1"/>
          <a:stretch/>
        </p:blipFill>
        <p:spPr>
          <a:xfrm>
            <a:off x="7440577" y="489118"/>
            <a:ext cx="3344752" cy="5466007"/>
          </a:xfrm>
          <a:prstGeom prst="rect">
            <a:avLst/>
          </a:prstGeom>
        </p:spPr>
      </p:pic>
      <p:sp>
        <p:nvSpPr>
          <p:cNvPr id="21" name="Rectangle 2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98391A8-8CEC-2294-80FA-E3FB2C2238EC}"/>
              </a:ext>
            </a:extLst>
          </p:cNvPr>
          <p:cNvSpPr>
            <a:spLocks noGrp="1"/>
          </p:cNvSpPr>
          <p:nvPr>
            <p:ph type="sldNum" sz="quarter" idx="12"/>
          </p:nvPr>
        </p:nvSpPr>
        <p:spPr/>
        <p:txBody>
          <a:bodyPr/>
          <a:lstStyle/>
          <a:p>
            <a:fld id="{35BFCE43-EE8A-454E-AEBD-3D2B76204578}" type="slidenum">
              <a:rPr lang="en-US" smtClean="0"/>
              <a:t>24</a:t>
            </a:fld>
            <a:endParaRPr lang="en-US"/>
          </a:p>
        </p:txBody>
      </p:sp>
    </p:spTree>
    <p:extLst>
      <p:ext uri="{BB962C8B-B14F-4D97-AF65-F5344CB8AC3E}">
        <p14:creationId xmlns:p14="http://schemas.microsoft.com/office/powerpoint/2010/main" val="3951287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3D490F-019A-8243-4E51-E862F49DB4A5}"/>
              </a:ext>
            </a:extLst>
          </p:cNvPr>
          <p:cNvSpPr>
            <a:spLocks noGrp="1"/>
          </p:cNvSpPr>
          <p:nvPr>
            <p:ph type="title"/>
          </p:nvPr>
        </p:nvSpPr>
        <p:spPr>
          <a:xfrm>
            <a:off x="1136397" y="502021"/>
            <a:ext cx="4959603" cy="1642969"/>
          </a:xfrm>
        </p:spPr>
        <p:txBody>
          <a:bodyPr anchor="b">
            <a:normAutofit/>
          </a:bodyPr>
          <a:lstStyle/>
          <a:p>
            <a:r>
              <a:rPr lang="en-US" sz="4000"/>
              <a:t>Duties of the Treasurer</a:t>
            </a:r>
          </a:p>
        </p:txBody>
      </p:sp>
      <p:sp>
        <p:nvSpPr>
          <p:cNvPr id="3" name="Content Placeholder 2">
            <a:extLst>
              <a:ext uri="{FF2B5EF4-FFF2-40B4-BE49-F238E27FC236}">
                <a16:creationId xmlns:a16="http://schemas.microsoft.com/office/drawing/2014/main" id="{6F9D3BA3-0B5F-04A3-0676-DE6A7C61D349}"/>
              </a:ext>
            </a:extLst>
          </p:cNvPr>
          <p:cNvSpPr>
            <a:spLocks noGrp="1"/>
          </p:cNvSpPr>
          <p:nvPr>
            <p:ph idx="1"/>
          </p:nvPr>
        </p:nvSpPr>
        <p:spPr>
          <a:xfrm>
            <a:off x="1136397" y="2418408"/>
            <a:ext cx="4959603" cy="3522569"/>
          </a:xfrm>
        </p:spPr>
        <p:txBody>
          <a:bodyPr anchor="t">
            <a:normAutofit/>
          </a:bodyPr>
          <a:lstStyle/>
          <a:p>
            <a:r>
              <a:rPr lang="en-US" sz="1900" dirty="0">
                <a:effectLst/>
                <a:ea typeface="Calibri" panose="020F0502020204030204" pitchFamily="34" charset="0"/>
                <a:cs typeface="Times New Roman" panose="02020603050405020304" pitchFamily="18" charset="0"/>
              </a:rPr>
              <a:t>Board Treasurer:  The Board Treasurer shall ensure that good financial records are kept for the Board, and that policies and procedures are followed for sound fiscal operation of the School. In addition, the Treasurer will work with staff for any budget presentations for the Board, regarding planning, expenditures, revenue, balances, and concerns.</a:t>
            </a:r>
          </a:p>
          <a:p>
            <a:r>
              <a:rPr lang="en-US" sz="1900" dirty="0">
                <a:ea typeface="Calibri" panose="020F0502020204030204" pitchFamily="34" charset="0"/>
                <a:cs typeface="Times New Roman" panose="02020603050405020304" pitchFamily="18" charset="0"/>
              </a:rPr>
              <a:t>You can work with the Business Manager to make sure these functions are being performed. </a:t>
            </a:r>
          </a:p>
          <a:p>
            <a:r>
              <a:rPr lang="en-US" sz="1900" dirty="0">
                <a:effectLst/>
                <a:ea typeface="Calibri" panose="020F0502020204030204" pitchFamily="34" charset="0"/>
                <a:cs typeface="Times New Roman" panose="02020603050405020304" pitchFamily="18" charset="0"/>
              </a:rPr>
              <a:t>Make sure Board is getting monthly reports.</a:t>
            </a:r>
          </a:p>
          <a:p>
            <a:endParaRPr lang="en-US" sz="1900" dirty="0"/>
          </a:p>
        </p:txBody>
      </p:sp>
      <p:pic>
        <p:nvPicPr>
          <p:cNvPr id="7" name="Graphic 6" descr="Piggy Bank">
            <a:extLst>
              <a:ext uri="{FF2B5EF4-FFF2-40B4-BE49-F238E27FC236}">
                <a16:creationId xmlns:a16="http://schemas.microsoft.com/office/drawing/2014/main" id="{4368BCB7-5ABF-48A7-CA6A-C1B9CFF436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2442" y="621610"/>
            <a:ext cx="5201023" cy="5201023"/>
          </a:xfrm>
          <a:prstGeom prst="rect">
            <a:avLst/>
          </a:prstGeom>
        </p:spPr>
      </p:pic>
      <p:sp>
        <p:nvSpPr>
          <p:cNvPr id="19" name="Rectangle 18">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050B7EA-D197-15CE-8B4D-1283C26C9602}"/>
              </a:ext>
            </a:extLst>
          </p:cNvPr>
          <p:cNvSpPr>
            <a:spLocks noGrp="1"/>
          </p:cNvSpPr>
          <p:nvPr>
            <p:ph type="sldNum" sz="quarter" idx="12"/>
          </p:nvPr>
        </p:nvSpPr>
        <p:spPr/>
        <p:txBody>
          <a:bodyPr/>
          <a:lstStyle/>
          <a:p>
            <a:fld id="{35BFCE43-EE8A-454E-AEBD-3D2B76204578}" type="slidenum">
              <a:rPr lang="en-US" smtClean="0"/>
              <a:t>25</a:t>
            </a:fld>
            <a:endParaRPr lang="en-US"/>
          </a:p>
        </p:txBody>
      </p:sp>
    </p:spTree>
    <p:extLst>
      <p:ext uri="{BB962C8B-B14F-4D97-AF65-F5344CB8AC3E}">
        <p14:creationId xmlns:p14="http://schemas.microsoft.com/office/powerpoint/2010/main" val="601976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487643-730C-1D34-E25A-8B98CE415216}"/>
              </a:ext>
            </a:extLst>
          </p:cNvPr>
          <p:cNvSpPr>
            <a:spLocks noGrp="1"/>
          </p:cNvSpPr>
          <p:nvPr>
            <p:ph type="title"/>
          </p:nvPr>
        </p:nvSpPr>
        <p:spPr>
          <a:xfrm>
            <a:off x="1159933" y="995318"/>
            <a:ext cx="9872134" cy="1193968"/>
          </a:xfrm>
          <a:solidFill>
            <a:srgbClr val="FFFFFF"/>
          </a:solidFill>
          <a:ln w="38100">
            <a:solidFill>
              <a:srgbClr val="7F7F7F"/>
            </a:solidFill>
            <a:miter lim="800000"/>
          </a:ln>
        </p:spPr>
        <p:txBody>
          <a:bodyPr>
            <a:normAutofit/>
          </a:bodyPr>
          <a:lstStyle/>
          <a:p>
            <a:pPr algn="ctr"/>
            <a:r>
              <a:rPr lang="en-US" sz="3600" dirty="0">
                <a:solidFill>
                  <a:srgbClr val="3F3F3F"/>
                </a:solidFill>
              </a:rPr>
              <a:t>Managing Conflicts and the Role of the Board</a:t>
            </a:r>
          </a:p>
        </p:txBody>
      </p:sp>
      <p:sp>
        <p:nvSpPr>
          <p:cNvPr id="3" name="Content Placeholder 2">
            <a:extLst>
              <a:ext uri="{FF2B5EF4-FFF2-40B4-BE49-F238E27FC236}">
                <a16:creationId xmlns:a16="http://schemas.microsoft.com/office/drawing/2014/main" id="{1462BBE6-95D6-A48B-6EB5-7CD691FF150B}"/>
              </a:ext>
            </a:extLst>
          </p:cNvPr>
          <p:cNvSpPr>
            <a:spLocks noGrp="1"/>
          </p:cNvSpPr>
          <p:nvPr>
            <p:ph sz="half" idx="1"/>
          </p:nvPr>
        </p:nvSpPr>
        <p:spPr>
          <a:xfrm>
            <a:off x="297367" y="2247610"/>
            <a:ext cx="5476900" cy="4355614"/>
          </a:xfrm>
        </p:spPr>
        <p:txBody>
          <a:bodyPr anchor="t">
            <a:normAutofit fontScale="92500" lnSpcReduction="10000"/>
          </a:bodyPr>
          <a:lstStyle/>
          <a:p>
            <a:r>
              <a:rPr lang="en-US" sz="1700" dirty="0"/>
              <a:t>Types of Conflicts</a:t>
            </a:r>
          </a:p>
          <a:p>
            <a:pPr lvl="1"/>
            <a:r>
              <a:rPr lang="en-US" sz="1700" dirty="0"/>
              <a:t>Staff Conflict</a:t>
            </a:r>
          </a:p>
          <a:p>
            <a:pPr lvl="1"/>
            <a:r>
              <a:rPr lang="en-US" sz="1700" dirty="0"/>
              <a:t>Student/Parent Conflicts with the School</a:t>
            </a:r>
          </a:p>
          <a:p>
            <a:pPr lvl="1"/>
            <a:r>
              <a:rPr lang="en-US" sz="1700" dirty="0"/>
              <a:t>Conflict within Board</a:t>
            </a:r>
          </a:p>
          <a:p>
            <a:pPr lvl="1"/>
            <a:r>
              <a:rPr lang="en-US" sz="1700" dirty="0"/>
              <a:t>Conflict between Board and Tribe</a:t>
            </a:r>
          </a:p>
          <a:p>
            <a:pPr lvl="1"/>
            <a:r>
              <a:rPr lang="en-US" sz="1700" dirty="0"/>
              <a:t>Conflict Between Board and Community</a:t>
            </a:r>
          </a:p>
          <a:p>
            <a:pPr lvl="1"/>
            <a:r>
              <a:rPr lang="en-US" sz="1700" dirty="0"/>
              <a:t>Conflict Between Board and Administrator</a:t>
            </a:r>
          </a:p>
          <a:p>
            <a:pPr marL="0" indent="0">
              <a:buNone/>
            </a:pPr>
            <a:r>
              <a:rPr lang="en-US" sz="1800" b="1" dirty="0"/>
              <a:t>Best Practices</a:t>
            </a:r>
          </a:p>
          <a:p>
            <a:pPr>
              <a:spcAft>
                <a:spcPts val="0"/>
              </a:spcAft>
              <a:buFont typeface="Wingdings" panose="05000000000000000000" pitchFamily="2" charset="2"/>
              <a:buChar char="Ø"/>
              <a:defRPr/>
            </a:pPr>
            <a:r>
              <a:rPr lang="en-US" sz="1800" dirty="0"/>
              <a:t>Don’t take it personal or make it personal.  Agree to disagree.</a:t>
            </a:r>
          </a:p>
          <a:p>
            <a:pPr>
              <a:spcAft>
                <a:spcPts val="0"/>
              </a:spcAft>
              <a:buFont typeface="Wingdings" panose="05000000000000000000" pitchFamily="2" charset="2"/>
              <a:buChar char="Ø"/>
              <a:defRPr/>
            </a:pPr>
            <a:r>
              <a:rPr lang="en-US" sz="1800" dirty="0"/>
              <a:t>When in doubt, exercise your conflict of interest rights.  If there is some question as to whether you have a conflict of interest, when in doubt, exercise your right not to participate in decision making on the basis of conflict of interest.</a:t>
            </a:r>
          </a:p>
          <a:p>
            <a:pPr lvl="1"/>
            <a:endParaRPr lang="en-US" sz="1700" dirty="0"/>
          </a:p>
          <a:p>
            <a:endParaRPr lang="en-US" sz="1700" dirty="0"/>
          </a:p>
          <a:p>
            <a:endParaRPr lang="en-US" sz="1700" dirty="0"/>
          </a:p>
        </p:txBody>
      </p:sp>
      <p:cxnSp>
        <p:nvCxnSpPr>
          <p:cNvPr id="11" name="Straight Connector 10">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39773D9-1A77-8A24-F7FB-2069FC32EAA6}"/>
              </a:ext>
            </a:extLst>
          </p:cNvPr>
          <p:cNvSpPr>
            <a:spLocks noGrp="1"/>
          </p:cNvSpPr>
          <p:nvPr>
            <p:ph sz="half" idx="2"/>
          </p:nvPr>
        </p:nvSpPr>
        <p:spPr>
          <a:xfrm>
            <a:off x="6417730" y="2303452"/>
            <a:ext cx="5595109" cy="4355614"/>
          </a:xfrm>
        </p:spPr>
        <p:txBody>
          <a:bodyPr anchor="t">
            <a:normAutofit fontScale="92500" lnSpcReduction="10000"/>
          </a:bodyPr>
          <a:lstStyle/>
          <a:p>
            <a:pPr>
              <a:spcAft>
                <a:spcPts val="0"/>
              </a:spcAft>
              <a:buFont typeface="Wingdings" panose="05000000000000000000" pitchFamily="2" charset="2"/>
              <a:buChar char="Ø"/>
              <a:defRPr/>
            </a:pPr>
            <a:r>
              <a:rPr lang="en-US" sz="1300" dirty="0"/>
              <a:t>Know the chain of command, respect it, and inform others of the proper procedure to follow the chain of command.  All persons should get the same due process rights.  If you treat one person one way, and another person differently, the Board and or you may be seen as being unfair.</a:t>
            </a:r>
          </a:p>
          <a:p>
            <a:pPr>
              <a:spcAft>
                <a:spcPts val="0"/>
              </a:spcAft>
              <a:buFont typeface="Wingdings" panose="05000000000000000000" pitchFamily="2" charset="2"/>
              <a:buChar char="Ø"/>
              <a:defRPr/>
            </a:pPr>
            <a:r>
              <a:rPr lang="en-US" sz="1300" dirty="0"/>
              <a:t>The Golden Rule: Treat others the same way you would want to be treated.</a:t>
            </a:r>
          </a:p>
          <a:p>
            <a:pPr>
              <a:spcAft>
                <a:spcPts val="0"/>
              </a:spcAft>
              <a:buFont typeface="Wingdings" panose="05000000000000000000" pitchFamily="2" charset="2"/>
              <a:buChar char="Ø"/>
              <a:defRPr/>
            </a:pPr>
            <a:r>
              <a:rPr lang="en-US" sz="1300" dirty="0"/>
              <a:t>Once you have made your point in discussions, let it go.  Respect the decision of the full Board even if you do not agree with it.  Once you voice your dissent from a decision, let it go.  Carrying over negative emotion about one decision into the next decision will only result in unnecessary conflict. </a:t>
            </a:r>
          </a:p>
          <a:p>
            <a:pPr>
              <a:spcAft>
                <a:spcPts val="0"/>
              </a:spcAft>
              <a:buFont typeface="Wingdings" panose="05000000000000000000" pitchFamily="2" charset="2"/>
              <a:buChar char="Ø"/>
              <a:defRPr/>
            </a:pPr>
            <a:r>
              <a:rPr lang="en-US" sz="1300" dirty="0"/>
              <a:t>Releases of information to third parties:  You can share minutes, resolutions, and any document approved by the Board by motion or resolution adopting the document.  You should not disclose client information to third parties except for actions taken by the Board related to a client that are public record, or employee and personnel information other than names, positions, and work contact information, official job descriptions, or action taken by motion or resolutions.  Check the organizations’ confidentiality policies and comply with them.  </a:t>
            </a:r>
          </a:p>
          <a:p>
            <a:pPr>
              <a:spcAft>
                <a:spcPts val="0"/>
              </a:spcAft>
              <a:buFont typeface="Wingdings" panose="05000000000000000000" pitchFamily="2" charset="2"/>
              <a:buChar char="Ø"/>
              <a:defRPr/>
            </a:pPr>
            <a:r>
              <a:rPr lang="en-US" sz="1300" dirty="0"/>
              <a:t>Pick your battles.  It does not serve the organization or you as a Board member to disagree for the sake of disagreeing.  Likewise, it does not serve the organization for you to never disagree, never voice your position, or always agree for the sake of agreeing.</a:t>
            </a:r>
          </a:p>
          <a:p>
            <a:pPr>
              <a:spcAft>
                <a:spcPts val="0"/>
              </a:spcAft>
              <a:buFont typeface="Wingdings" panose="05000000000000000000" pitchFamily="2" charset="2"/>
              <a:buChar char="Ø"/>
              <a:defRPr/>
            </a:pPr>
            <a:r>
              <a:rPr lang="en-US" sz="1300" dirty="0"/>
              <a:t>Participate in Board decision making.  Don’t make the decision not to vote simply because the decision is a difficult one to decide.  If you need more information, express the need for more information, and make a motion to table Board action until you receive the information you need to make an informed decision.</a:t>
            </a:r>
          </a:p>
          <a:p>
            <a:pPr marL="0" indent="0">
              <a:buNone/>
            </a:pPr>
            <a:endParaRPr lang="en-US" sz="500" dirty="0"/>
          </a:p>
        </p:txBody>
      </p:sp>
      <p:sp>
        <p:nvSpPr>
          <p:cNvPr id="5" name="Slide Number Placeholder 4">
            <a:extLst>
              <a:ext uri="{FF2B5EF4-FFF2-40B4-BE49-F238E27FC236}">
                <a16:creationId xmlns:a16="http://schemas.microsoft.com/office/drawing/2014/main" id="{B22B2F86-E697-8E58-2A2B-06567B7EC1F8}"/>
              </a:ext>
            </a:extLst>
          </p:cNvPr>
          <p:cNvSpPr>
            <a:spLocks noGrp="1"/>
          </p:cNvSpPr>
          <p:nvPr>
            <p:ph type="sldNum" sz="quarter" idx="12"/>
          </p:nvPr>
        </p:nvSpPr>
        <p:spPr/>
        <p:txBody>
          <a:bodyPr/>
          <a:lstStyle/>
          <a:p>
            <a:fld id="{35BFCE43-EE8A-454E-AEBD-3D2B76204578}" type="slidenum">
              <a:rPr lang="en-US" smtClean="0"/>
              <a:t>26</a:t>
            </a:fld>
            <a:endParaRPr lang="en-US"/>
          </a:p>
        </p:txBody>
      </p:sp>
    </p:spTree>
    <p:extLst>
      <p:ext uri="{BB962C8B-B14F-4D97-AF65-F5344CB8AC3E}">
        <p14:creationId xmlns:p14="http://schemas.microsoft.com/office/powerpoint/2010/main" val="349723948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B5B3D6-E4CB-06BC-E592-17A5EB4B1A0A}"/>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Personnel Grievances: The Board’s Role</a:t>
            </a:r>
          </a:p>
        </p:txBody>
      </p:sp>
      <p:sp>
        <p:nvSpPr>
          <p:cNvPr id="3" name="Content Placeholder 2">
            <a:extLst>
              <a:ext uri="{FF2B5EF4-FFF2-40B4-BE49-F238E27FC236}">
                <a16:creationId xmlns:a16="http://schemas.microsoft.com/office/drawing/2014/main" id="{7EF73789-E9BE-5F15-134D-3A92B6BD45E8}"/>
              </a:ext>
            </a:extLst>
          </p:cNvPr>
          <p:cNvSpPr>
            <a:spLocks noGrp="1"/>
          </p:cNvSpPr>
          <p:nvPr>
            <p:ph idx="1"/>
          </p:nvPr>
        </p:nvSpPr>
        <p:spPr>
          <a:xfrm>
            <a:off x="5870308" y="649480"/>
            <a:ext cx="6016892" cy="5883943"/>
          </a:xfrm>
        </p:spPr>
        <p:txBody>
          <a:bodyPr anchor="ctr">
            <a:normAutofit/>
          </a:bodyPr>
          <a:lstStyle/>
          <a:p>
            <a:pPr marL="0" indent="0">
              <a:buNone/>
            </a:pPr>
            <a:r>
              <a:rPr lang="en-US" sz="1800" u="sng" dirty="0"/>
              <a:t>Hear appeals</a:t>
            </a:r>
            <a:r>
              <a:rPr lang="en-US" sz="1800" dirty="0"/>
              <a:t>: </a:t>
            </a:r>
          </a:p>
          <a:p>
            <a:pPr lvl="1"/>
            <a:r>
              <a:rPr lang="en-US" sz="1800" dirty="0"/>
              <a:t>Hear formal grievances after Administrator Decision within the timelines prescribed by Policies and Procedures. </a:t>
            </a:r>
          </a:p>
          <a:p>
            <a:pPr lvl="1"/>
            <a:r>
              <a:rPr lang="en-US" sz="1800" dirty="0"/>
              <a:t>Generally, the grievant can decide if they want a hearing on the documents or in person. </a:t>
            </a:r>
          </a:p>
          <a:p>
            <a:pPr lvl="1"/>
            <a:r>
              <a:rPr lang="en-US" sz="1800" dirty="0"/>
              <a:t>Don’t show up to hearing the grievance is dismissed.</a:t>
            </a:r>
          </a:p>
          <a:p>
            <a:pPr lvl="1"/>
            <a:r>
              <a:rPr lang="en-US" sz="1800" dirty="0"/>
              <a:t>Board’s decisions are not appealable. Must issue written decision within predetermined number of business days of the hearing. </a:t>
            </a:r>
          </a:p>
          <a:p>
            <a:pPr marL="0" indent="0">
              <a:buNone/>
            </a:pPr>
            <a:r>
              <a:rPr lang="en-US" sz="1800" u="sng" dirty="0"/>
              <a:t>Personnel Discipline</a:t>
            </a:r>
            <a:r>
              <a:rPr lang="en-US" sz="1800" dirty="0"/>
              <a:t>: </a:t>
            </a:r>
          </a:p>
          <a:p>
            <a:pPr lvl="1"/>
            <a:r>
              <a:rPr lang="en-US" sz="2000" dirty="0"/>
              <a:t>Generally, only the Board can suspend or terminate, some schools have policies that permit Administrator to terminate.</a:t>
            </a:r>
          </a:p>
          <a:p>
            <a:pPr lvl="1"/>
            <a:r>
              <a:rPr lang="en-US" sz="2000" dirty="0"/>
              <a:t>For TCSA Schools, Renewal and Non-renewal of contracts are not appealable.</a:t>
            </a:r>
          </a:p>
          <a:p>
            <a:pPr marL="457200" lvl="1" indent="0">
              <a:buNone/>
            </a:pPr>
            <a:r>
              <a:rPr lang="en-US" sz="2000" dirty="0"/>
              <a:t> </a:t>
            </a:r>
          </a:p>
        </p:txBody>
      </p:sp>
      <p:sp>
        <p:nvSpPr>
          <p:cNvPr id="4" name="Slide Number Placeholder 3">
            <a:extLst>
              <a:ext uri="{FF2B5EF4-FFF2-40B4-BE49-F238E27FC236}">
                <a16:creationId xmlns:a16="http://schemas.microsoft.com/office/drawing/2014/main" id="{52E10625-48E0-4452-2A11-16778B09B8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FCE43-EE8A-454E-AEBD-3D2B76204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746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DBA9FF-AFF2-5433-A5E7-51E759865C14}"/>
              </a:ext>
            </a:extLst>
          </p:cNvPr>
          <p:cNvSpPr>
            <a:spLocks noGrp="1"/>
          </p:cNvSpPr>
          <p:nvPr>
            <p:ph type="title"/>
          </p:nvPr>
        </p:nvSpPr>
        <p:spPr>
          <a:xfrm>
            <a:off x="1159933" y="995318"/>
            <a:ext cx="9872134" cy="1193968"/>
          </a:xfrm>
          <a:solidFill>
            <a:srgbClr val="FFFFFF"/>
          </a:solidFill>
          <a:ln w="38100">
            <a:solidFill>
              <a:srgbClr val="7F7F7F"/>
            </a:solidFill>
            <a:miter lim="800000"/>
          </a:ln>
        </p:spPr>
        <p:txBody>
          <a:bodyPr>
            <a:normAutofit/>
          </a:bodyPr>
          <a:lstStyle/>
          <a:p>
            <a:pPr algn="ctr"/>
            <a:r>
              <a:rPr lang="en-US" sz="3600" dirty="0">
                <a:solidFill>
                  <a:srgbClr val="3F3F3F"/>
                </a:solidFill>
              </a:rPr>
              <a:t>Student Matters – School Policy Specific </a:t>
            </a:r>
          </a:p>
        </p:txBody>
      </p:sp>
      <p:sp>
        <p:nvSpPr>
          <p:cNvPr id="4" name="Content Placeholder 3">
            <a:extLst>
              <a:ext uri="{FF2B5EF4-FFF2-40B4-BE49-F238E27FC236}">
                <a16:creationId xmlns:a16="http://schemas.microsoft.com/office/drawing/2014/main" id="{562AC39E-864C-B8AE-6D5C-5DE57869A886}"/>
              </a:ext>
            </a:extLst>
          </p:cNvPr>
          <p:cNvSpPr>
            <a:spLocks noGrp="1"/>
          </p:cNvSpPr>
          <p:nvPr>
            <p:ph sz="half" idx="1"/>
          </p:nvPr>
        </p:nvSpPr>
        <p:spPr>
          <a:xfrm>
            <a:off x="488611" y="2289490"/>
            <a:ext cx="5285655" cy="4188092"/>
          </a:xfrm>
        </p:spPr>
        <p:txBody>
          <a:bodyPr anchor="t">
            <a:noAutofit/>
          </a:bodyPr>
          <a:lstStyle/>
          <a:p>
            <a:r>
              <a:rPr lang="en-US" sz="1800" b="1" dirty="0"/>
              <a:t>Student Discipline Hearings Basics: </a:t>
            </a:r>
          </a:p>
          <a:p>
            <a:pPr lvl="1"/>
            <a:r>
              <a:rPr lang="en-US" sz="1400" b="1" dirty="0"/>
              <a:t>Due Process – Must always be treated with fundamental fairness. </a:t>
            </a:r>
          </a:p>
          <a:p>
            <a:pPr lvl="1"/>
            <a:r>
              <a:rPr lang="en-US" sz="1400" b="1" dirty="0"/>
              <a:t>Right to be fully informed of the alleged breach of behavior and provided with opportunity to respond to the charges. </a:t>
            </a:r>
          </a:p>
          <a:p>
            <a:pPr lvl="1"/>
            <a:r>
              <a:rPr lang="en-US" sz="1400" b="1" dirty="0"/>
              <a:t>Pay attention to, apply and follow timelines. </a:t>
            </a:r>
          </a:p>
          <a:p>
            <a:pPr lvl="1"/>
            <a:r>
              <a:rPr lang="en-US" sz="1400" b="1" dirty="0"/>
              <a:t>Right to see all documents and evidence to be used against them in advance of the hearing. </a:t>
            </a:r>
          </a:p>
          <a:p>
            <a:pPr lvl="1"/>
            <a:r>
              <a:rPr lang="en-US" sz="1400" b="1" dirty="0"/>
              <a:t>Provided a meaningful opportunity to prepare and defend the allegations. </a:t>
            </a:r>
          </a:p>
          <a:p>
            <a:pPr lvl="1"/>
            <a:r>
              <a:rPr lang="en-US" sz="1400" b="1" dirty="0"/>
              <a:t>Right to call witnesses, to testify and to cross examine other witnesses. </a:t>
            </a:r>
          </a:p>
          <a:p>
            <a:pPr lvl="1"/>
            <a:r>
              <a:rPr lang="en-US" sz="1400" b="1" dirty="0"/>
              <a:t>Right to a fair and orderly process. </a:t>
            </a:r>
          </a:p>
          <a:p>
            <a:pPr lvl="1"/>
            <a:r>
              <a:rPr lang="en-US" sz="1400" b="1" dirty="0"/>
              <a:t>Right to Confidentiality. </a:t>
            </a:r>
          </a:p>
          <a:p>
            <a:pPr lvl="1"/>
            <a:r>
              <a:rPr lang="en-US" sz="1400" b="1" dirty="0"/>
              <a:t>Right to be represented by attorney of own choosing and at own expense. </a:t>
            </a:r>
          </a:p>
          <a:p>
            <a:pPr lvl="2"/>
            <a:endParaRPr lang="en-US" sz="1800" dirty="0"/>
          </a:p>
        </p:txBody>
      </p:sp>
      <p:cxnSp>
        <p:nvCxnSpPr>
          <p:cNvPr id="19" name="Straight Connector 18">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5FE9EB1C-23F4-AF5D-2676-D1AAD2C4E7BB}"/>
              </a:ext>
            </a:extLst>
          </p:cNvPr>
          <p:cNvSpPr>
            <a:spLocks noGrp="1"/>
          </p:cNvSpPr>
          <p:nvPr>
            <p:ph sz="half" idx="2"/>
          </p:nvPr>
        </p:nvSpPr>
        <p:spPr>
          <a:xfrm>
            <a:off x="6417730" y="2289489"/>
            <a:ext cx="5476447" cy="4418437"/>
          </a:xfrm>
        </p:spPr>
        <p:txBody>
          <a:bodyPr anchor="t">
            <a:normAutofit/>
          </a:bodyPr>
          <a:lstStyle/>
          <a:p>
            <a:r>
              <a:rPr lang="en-US" sz="2000" b="1" dirty="0"/>
              <a:t>Parent and Student Grievances. </a:t>
            </a:r>
          </a:p>
          <a:p>
            <a:pPr marL="457200" lvl="1" indent="0">
              <a:buNone/>
            </a:pPr>
            <a:r>
              <a:rPr lang="en-US" sz="2000" dirty="0"/>
              <a:t>School Policy Specific </a:t>
            </a:r>
          </a:p>
          <a:p>
            <a:pPr marL="457200" lvl="1" indent="0">
              <a:buNone/>
            </a:pPr>
            <a:r>
              <a:rPr lang="en-US" sz="2000" dirty="0"/>
              <a:t>BEST PRACTICES</a:t>
            </a:r>
          </a:p>
          <a:p>
            <a:pPr marL="457200" lvl="1" indent="0">
              <a:buNone/>
            </a:pPr>
            <a:r>
              <a:rPr lang="en-US" sz="2000" dirty="0"/>
              <a:t>- When parents or students call explain who they need to contact.  </a:t>
            </a:r>
          </a:p>
          <a:p>
            <a:pPr marL="457200" lvl="1" indent="0">
              <a:buNone/>
            </a:pPr>
            <a:r>
              <a:rPr lang="en-US" sz="2000" dirty="0"/>
              <a:t>- Don’t hear the complaint out – get them to the right Administrator. </a:t>
            </a:r>
          </a:p>
          <a:p>
            <a:pPr marL="457200" lvl="1" indent="0">
              <a:buNone/>
            </a:pPr>
            <a:r>
              <a:rPr lang="en-US" sz="2000" dirty="0"/>
              <a:t>- Do let the Administrator know you got a call and informed the parent of the right process but did not hear the complaint. </a:t>
            </a:r>
          </a:p>
        </p:txBody>
      </p:sp>
      <p:sp>
        <p:nvSpPr>
          <p:cNvPr id="3" name="Slide Number Placeholder 2">
            <a:extLst>
              <a:ext uri="{FF2B5EF4-FFF2-40B4-BE49-F238E27FC236}">
                <a16:creationId xmlns:a16="http://schemas.microsoft.com/office/drawing/2014/main" id="{D42C62E5-2904-08CE-4038-798B6F073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FCE43-EE8A-454E-AEBD-3D2B7620457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58136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2609" y="502021"/>
            <a:ext cx="5803392" cy="1238997"/>
          </a:xfrm>
        </p:spPr>
        <p:txBody>
          <a:bodyPr anchor="b">
            <a:normAutofit/>
          </a:bodyPr>
          <a:lstStyle/>
          <a:p>
            <a:r>
              <a:rPr lang="en-US" sz="4000" dirty="0"/>
              <a:t>Accountability – Ethical Decision Making</a:t>
            </a:r>
          </a:p>
        </p:txBody>
      </p:sp>
      <p:sp>
        <p:nvSpPr>
          <p:cNvPr id="3" name="Content Placeholder 2"/>
          <p:cNvSpPr>
            <a:spLocks noGrp="1"/>
          </p:cNvSpPr>
          <p:nvPr>
            <p:ph idx="1"/>
          </p:nvPr>
        </p:nvSpPr>
        <p:spPr>
          <a:xfrm>
            <a:off x="241403" y="1741018"/>
            <a:ext cx="5854598" cy="4614961"/>
          </a:xfrm>
        </p:spPr>
        <p:txBody>
          <a:bodyPr anchor="t">
            <a:normAutofit/>
          </a:bodyPr>
          <a:lstStyle/>
          <a:p>
            <a:pPr>
              <a:buFont typeface="Wingdings" panose="05000000000000000000" pitchFamily="2" charset="2"/>
              <a:buChar char="Ø"/>
            </a:pPr>
            <a:r>
              <a:rPr lang="en-US" altLang="en-US" sz="1400" dirty="0"/>
              <a:t>Ethical Decision Making Requires that you choose between two alternatives.</a:t>
            </a:r>
          </a:p>
          <a:p>
            <a:pPr>
              <a:buFont typeface="Wingdings" panose="05000000000000000000" pitchFamily="2" charset="2"/>
              <a:buChar char="Ø"/>
            </a:pPr>
            <a:r>
              <a:rPr lang="en-US" altLang="en-US" sz="1400" dirty="0"/>
              <a:t>It is most difficult where there is no law or policy that clearly states the action you are taking is “right” or “wrong.” </a:t>
            </a:r>
          </a:p>
          <a:p>
            <a:pPr>
              <a:buFont typeface="Wingdings" panose="05000000000000000000" pitchFamily="2" charset="2"/>
              <a:buChar char="Ø"/>
            </a:pPr>
            <a:r>
              <a:rPr lang="en-US" altLang="en-US" sz="1400" dirty="0"/>
              <a:t>The choice may benefit you or the organization.</a:t>
            </a:r>
          </a:p>
          <a:p>
            <a:pPr>
              <a:buFont typeface="Wingdings" panose="05000000000000000000" pitchFamily="2" charset="2"/>
              <a:buChar char="Ø"/>
            </a:pPr>
            <a:r>
              <a:rPr lang="en-US" altLang="en-US" sz="1400" dirty="0"/>
              <a:t>What do you do?</a:t>
            </a:r>
          </a:p>
          <a:p>
            <a:pPr lvl="1">
              <a:buFont typeface="Wingdings" panose="05000000000000000000" pitchFamily="2" charset="2"/>
              <a:buChar char="Ø"/>
            </a:pPr>
            <a:r>
              <a:rPr lang="en-US" altLang="en-US" sz="1400" dirty="0"/>
              <a:t>Choose alternative that you feel best about;</a:t>
            </a:r>
          </a:p>
          <a:p>
            <a:pPr lvl="1">
              <a:buFont typeface="Wingdings" panose="05000000000000000000" pitchFamily="2" charset="2"/>
              <a:buChar char="Ø"/>
            </a:pPr>
            <a:r>
              <a:rPr lang="en-US" altLang="en-US" sz="1400" dirty="0"/>
              <a:t>RATIONALIZING -The behavior is not illegal;</a:t>
            </a:r>
          </a:p>
          <a:p>
            <a:pPr lvl="1">
              <a:buFont typeface="Wingdings" panose="05000000000000000000" pitchFamily="2" charset="2"/>
              <a:buChar char="Ø"/>
            </a:pPr>
            <a:r>
              <a:rPr lang="en-US" altLang="en-US" sz="1400" dirty="0"/>
              <a:t>You are doing what is in everyone’s best interest;</a:t>
            </a:r>
          </a:p>
          <a:p>
            <a:pPr lvl="1">
              <a:buFont typeface="Wingdings" panose="05000000000000000000" pitchFamily="2" charset="2"/>
              <a:buChar char="Ø"/>
            </a:pPr>
            <a:r>
              <a:rPr lang="en-US" altLang="en-US" sz="1400" dirty="0"/>
              <a:t>No one will ever know what you’ve done;</a:t>
            </a:r>
          </a:p>
          <a:p>
            <a:pPr lvl="1">
              <a:buFont typeface="Wingdings" panose="05000000000000000000" pitchFamily="2" charset="2"/>
              <a:buChar char="Ø"/>
            </a:pPr>
            <a:r>
              <a:rPr lang="en-US" altLang="en-US" sz="1400" dirty="0"/>
              <a:t>You are protected by your position or the organization itself.</a:t>
            </a:r>
          </a:p>
          <a:p>
            <a:pPr>
              <a:spcAft>
                <a:spcPts val="0"/>
              </a:spcAft>
              <a:buFont typeface="Wingdings 3" charset="2"/>
              <a:buChar char=""/>
              <a:defRPr/>
            </a:pPr>
            <a:r>
              <a:rPr lang="en-US" sz="1400" dirty="0"/>
              <a:t>You come to the office for a meeting. While there, you use the phone to make a personal long distance call. There is no policy on the use of phones for personal business. </a:t>
            </a:r>
          </a:p>
          <a:p>
            <a:pPr lvl="1">
              <a:spcAft>
                <a:spcPts val="0"/>
              </a:spcAft>
              <a:buFont typeface="Wingdings 3" charset="2"/>
              <a:buChar char=""/>
              <a:defRPr/>
            </a:pPr>
            <a:r>
              <a:rPr lang="en-US" sz="1400" dirty="0"/>
              <a:t>Is this illegal? No</a:t>
            </a:r>
          </a:p>
          <a:p>
            <a:pPr lvl="1">
              <a:spcAft>
                <a:spcPts val="0"/>
              </a:spcAft>
              <a:buFont typeface="Wingdings 3" charset="2"/>
              <a:buChar char=""/>
              <a:defRPr/>
            </a:pPr>
            <a:r>
              <a:rPr lang="en-US" sz="1400" dirty="0"/>
              <a:t>Is it contrary to policy? No</a:t>
            </a:r>
          </a:p>
          <a:p>
            <a:pPr lvl="1">
              <a:spcAft>
                <a:spcPts val="0"/>
              </a:spcAft>
              <a:buFont typeface="Wingdings 3" charset="2"/>
              <a:buChar char=""/>
              <a:defRPr/>
            </a:pPr>
            <a:r>
              <a:rPr lang="en-US" sz="1400" dirty="0"/>
              <a:t>Probably not, but it is still wrong? Yes.  It is not in the best interests of the organization to pay for your phone call. </a:t>
            </a:r>
          </a:p>
          <a:p>
            <a:endParaRPr lang="en-US" altLang="en-US" sz="1000" dirty="0"/>
          </a:p>
          <a:p>
            <a:endParaRPr lang="en-US" sz="1000" dirty="0"/>
          </a:p>
        </p:txBody>
      </p:sp>
      <p:pic>
        <p:nvPicPr>
          <p:cNvPr id="5" name="Picture 4" descr="Puzzle pieces">
            <a:extLst>
              <a:ext uri="{FF2B5EF4-FFF2-40B4-BE49-F238E27FC236}">
                <a16:creationId xmlns:a16="http://schemas.microsoft.com/office/drawing/2014/main" id="{63A4C9E3-241A-B556-4E8C-2A2A0E6C7C7E}"/>
              </a:ext>
            </a:extLst>
          </p:cNvPr>
          <p:cNvPicPr>
            <a:picLocks noChangeAspect="1"/>
          </p:cNvPicPr>
          <p:nvPr/>
        </p:nvPicPr>
        <p:blipFill rotWithShape="1">
          <a:blip r:embed="rId2"/>
          <a:srcRect l="17978" r="10361"/>
          <a:stretch/>
        </p:blipFill>
        <p:spPr>
          <a:xfrm>
            <a:off x="6512442" y="808898"/>
            <a:ext cx="5201023" cy="4826447"/>
          </a:xfrm>
          <a:prstGeom prst="rect">
            <a:avLst/>
          </a:prstGeom>
        </p:spPr>
      </p:pic>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B821D94-05BE-CE62-03C4-8CA945E64C1F}"/>
              </a:ext>
            </a:extLst>
          </p:cNvPr>
          <p:cNvSpPr>
            <a:spLocks noGrp="1"/>
          </p:cNvSpPr>
          <p:nvPr>
            <p:ph type="sldNum" sz="quarter" idx="12"/>
          </p:nvPr>
        </p:nvSpPr>
        <p:spPr/>
        <p:txBody>
          <a:bodyPr/>
          <a:lstStyle/>
          <a:p>
            <a:fld id="{35BFCE43-EE8A-454E-AEBD-3D2B76204578}" type="slidenum">
              <a:rPr lang="en-US" smtClean="0"/>
              <a:t>29</a:t>
            </a:fld>
            <a:endParaRPr lang="en-US"/>
          </a:p>
        </p:txBody>
      </p:sp>
    </p:spTree>
    <p:extLst>
      <p:ext uri="{BB962C8B-B14F-4D97-AF65-F5344CB8AC3E}">
        <p14:creationId xmlns:p14="http://schemas.microsoft.com/office/powerpoint/2010/main" val="3073034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Rectangle 3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EC4AF9-E483-AAB5-2C73-AA44F1686702}"/>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Icebreaker</a:t>
            </a:r>
          </a:p>
        </p:txBody>
      </p:sp>
      <p:sp>
        <p:nvSpPr>
          <p:cNvPr id="3" name="Content Placeholder 2">
            <a:extLst>
              <a:ext uri="{FF2B5EF4-FFF2-40B4-BE49-F238E27FC236}">
                <a16:creationId xmlns:a16="http://schemas.microsoft.com/office/drawing/2014/main" id="{178A42D1-250D-1E6B-1D76-2DEEA234DDE3}"/>
              </a:ext>
            </a:extLst>
          </p:cNvPr>
          <p:cNvSpPr>
            <a:spLocks noGrp="1"/>
          </p:cNvSpPr>
          <p:nvPr>
            <p:ph idx="1"/>
          </p:nvPr>
        </p:nvSpPr>
        <p:spPr>
          <a:xfrm>
            <a:off x="4581727" y="649480"/>
            <a:ext cx="3025303" cy="5546047"/>
          </a:xfrm>
        </p:spPr>
        <p:txBody>
          <a:bodyPr anchor="ctr">
            <a:normAutofit/>
          </a:bodyPr>
          <a:lstStyle/>
          <a:p>
            <a:pPr marL="0" indent="0">
              <a:buNone/>
            </a:pPr>
            <a:r>
              <a:rPr lang="en-US" sz="1600" dirty="0"/>
              <a:t>Partner up with the person to your right. </a:t>
            </a:r>
          </a:p>
          <a:p>
            <a:pPr marL="0" indent="0">
              <a:buNone/>
            </a:pPr>
            <a:r>
              <a:rPr lang="en-US" sz="1600" dirty="0"/>
              <a:t>You have 5 minutes a piece to find out the following:</a:t>
            </a:r>
          </a:p>
          <a:p>
            <a:pPr lvl="2"/>
            <a:r>
              <a:rPr lang="en-US" sz="1600" dirty="0"/>
              <a:t>Name</a:t>
            </a:r>
          </a:p>
          <a:p>
            <a:pPr lvl="2"/>
            <a:r>
              <a:rPr lang="en-US" sz="1600" dirty="0"/>
              <a:t>What they do for fun</a:t>
            </a:r>
          </a:p>
          <a:p>
            <a:pPr lvl="2"/>
            <a:r>
              <a:rPr lang="en-US" sz="1600" dirty="0"/>
              <a:t>Best part of being on school board</a:t>
            </a:r>
          </a:p>
          <a:p>
            <a:pPr lvl="2"/>
            <a:r>
              <a:rPr lang="en-US" sz="1600" dirty="0"/>
              <a:t>Worst part of being on school board</a:t>
            </a:r>
          </a:p>
          <a:p>
            <a:pPr lvl="2"/>
            <a:r>
              <a:rPr lang="en-US" sz="1600" dirty="0"/>
              <a:t>One thing you are proud of</a:t>
            </a:r>
          </a:p>
          <a:p>
            <a:pPr lvl="2"/>
            <a:r>
              <a:rPr lang="en-US" sz="1600" dirty="0"/>
              <a:t>1 thing they want to learn more about today</a:t>
            </a:r>
          </a:p>
        </p:txBody>
      </p:sp>
      <p:pic>
        <p:nvPicPr>
          <p:cNvPr id="24" name="Picture 23" descr="Yellow paper aeroplane flying the opposite way as many grey paper aeroplanes">
            <a:extLst>
              <a:ext uri="{FF2B5EF4-FFF2-40B4-BE49-F238E27FC236}">
                <a16:creationId xmlns:a16="http://schemas.microsoft.com/office/drawing/2014/main" id="{188930C3-C35A-0CFB-F8AC-1FB0F4A24656}"/>
              </a:ext>
            </a:extLst>
          </p:cNvPr>
          <p:cNvPicPr>
            <a:picLocks noChangeAspect="1"/>
          </p:cNvPicPr>
          <p:nvPr/>
        </p:nvPicPr>
        <p:blipFill rotWithShape="1">
          <a:blip r:embed="rId2"/>
          <a:srcRect l="19173" r="41090" b="-1"/>
          <a:stretch/>
        </p:blipFill>
        <p:spPr>
          <a:xfrm>
            <a:off x="8109502" y="10"/>
            <a:ext cx="4082498" cy="6857990"/>
          </a:xfrm>
          <a:prstGeom prst="rect">
            <a:avLst/>
          </a:prstGeom>
        </p:spPr>
      </p:pic>
      <p:sp>
        <p:nvSpPr>
          <p:cNvPr id="4" name="Slide Number Placeholder 3">
            <a:extLst>
              <a:ext uri="{FF2B5EF4-FFF2-40B4-BE49-F238E27FC236}">
                <a16:creationId xmlns:a16="http://schemas.microsoft.com/office/drawing/2014/main" id="{B6D05C0D-0F52-4A53-0927-8944609C6E14}"/>
              </a:ext>
            </a:extLst>
          </p:cNvPr>
          <p:cNvSpPr>
            <a:spLocks noGrp="1"/>
          </p:cNvSpPr>
          <p:nvPr>
            <p:ph type="sldNum" sz="quarter" idx="12"/>
          </p:nvPr>
        </p:nvSpPr>
        <p:spPr/>
        <p:txBody>
          <a:bodyPr/>
          <a:lstStyle/>
          <a:p>
            <a:fld id="{35BFCE43-EE8A-454E-AEBD-3D2B76204578}" type="slidenum">
              <a:rPr lang="en-US" smtClean="0"/>
              <a:t>3</a:t>
            </a:fld>
            <a:endParaRPr lang="en-US"/>
          </a:p>
        </p:txBody>
      </p:sp>
    </p:spTree>
    <p:extLst>
      <p:ext uri="{BB962C8B-B14F-4D97-AF65-F5344CB8AC3E}">
        <p14:creationId xmlns:p14="http://schemas.microsoft.com/office/powerpoint/2010/main" val="332526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371597" y="348865"/>
            <a:ext cx="10044023" cy="877729"/>
          </a:xfrm>
        </p:spPr>
        <p:txBody>
          <a:bodyPr anchor="ctr">
            <a:normAutofit/>
          </a:bodyPr>
          <a:lstStyle/>
          <a:p>
            <a:r>
              <a:rPr lang="en-US" sz="4000" dirty="0">
                <a:solidFill>
                  <a:srgbClr val="FFFFFF"/>
                </a:solidFill>
              </a:rPr>
              <a:t>Accountability – Ethical Decision Making</a:t>
            </a:r>
          </a:p>
        </p:txBody>
      </p:sp>
      <p:sp>
        <p:nvSpPr>
          <p:cNvPr id="3" name="Content Placeholder 2"/>
          <p:cNvSpPr>
            <a:spLocks/>
          </p:cNvSpPr>
          <p:nvPr/>
        </p:nvSpPr>
        <p:spPr>
          <a:xfrm>
            <a:off x="838200" y="1825625"/>
            <a:ext cx="10515600" cy="43513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Date Placeholder 10"/>
          <p:cNvSpPr txBox="1">
            <a:spLocks/>
          </p:cNvSpPr>
          <p:nvPr/>
        </p:nvSpPr>
        <p:spPr bwMode="auto">
          <a:xfrm>
            <a:off x="8498979" y="5973774"/>
            <a:ext cx="687416" cy="331610"/>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r" defTabSz="813816" rtl="0" eaLnBrk="1" fontAlgn="base" latinLnBrk="0" hangingPunct="1">
              <a:lnSpc>
                <a:spcPct val="100000"/>
              </a:lnSpc>
              <a:spcBef>
                <a:spcPct val="0"/>
              </a:spcBef>
              <a:spcAft>
                <a:spcPts val="600"/>
              </a:spcAft>
              <a:buClrTx/>
              <a:buSzTx/>
              <a:buFontTx/>
              <a:buNone/>
              <a:tabLst/>
              <a:defRPr/>
            </a:pPr>
            <a:r>
              <a:rPr kumimoji="0" lang="en-US" sz="801"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2011</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Text Box 6"/>
          <p:cNvSpPr txBox="1">
            <a:spLocks noChangeArrowheads="1"/>
          </p:cNvSpPr>
          <p:nvPr/>
        </p:nvSpPr>
        <p:spPr bwMode="auto">
          <a:xfrm>
            <a:off x="2828872" y="2590781"/>
            <a:ext cx="2391009" cy="338875"/>
          </a:xfrm>
          <a:prstGeom prst="rect">
            <a:avLst/>
          </a:prstGeom>
          <a:solidFill>
            <a:srgbClr val="FFFF99"/>
          </a:solidFill>
          <a:ln w="9525">
            <a:solidFill>
              <a:srgbClr val="583B00"/>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ctr" defTabSz="813816"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1602" b="0"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Arial" panose="020B0604020202020204" pitchFamily="34" charset="0"/>
              </a:rPr>
              <a:t>Gather all the facts</a:t>
            </a:r>
            <a:endParaRPr kumimoji="0" lang="en-US" altLang="en-US" sz="1800" b="0"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Arial" panose="020B0604020202020204" pitchFamily="34" charset="0"/>
            </a:endParaRPr>
          </a:p>
        </p:txBody>
      </p:sp>
      <p:sp>
        <p:nvSpPr>
          <p:cNvPr id="6" name="Text Box 7"/>
          <p:cNvSpPr txBox="1">
            <a:spLocks noChangeArrowheads="1"/>
          </p:cNvSpPr>
          <p:nvPr/>
        </p:nvSpPr>
        <p:spPr bwMode="auto">
          <a:xfrm>
            <a:off x="3375388" y="3068983"/>
            <a:ext cx="2459324" cy="338875"/>
          </a:xfrm>
          <a:prstGeom prst="rect">
            <a:avLst/>
          </a:prstGeom>
          <a:solidFill>
            <a:srgbClr val="FFFF99"/>
          </a:solidFill>
          <a:ln w="9525">
            <a:solidFill>
              <a:srgbClr val="583B00"/>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ctr" defTabSz="813816"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1602" b="0"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Arial" panose="020B0604020202020204" pitchFamily="34" charset="0"/>
              </a:rPr>
              <a:t>Establish your options</a:t>
            </a:r>
            <a:endParaRPr kumimoji="0" lang="en-US" altLang="en-US" sz="1800" b="0"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Arial" panose="020B0604020202020204" pitchFamily="34" charset="0"/>
            </a:endParaRPr>
          </a:p>
        </p:txBody>
      </p:sp>
      <p:sp>
        <p:nvSpPr>
          <p:cNvPr id="7" name="Text Box 8"/>
          <p:cNvSpPr txBox="1">
            <a:spLocks noChangeArrowheads="1"/>
          </p:cNvSpPr>
          <p:nvPr/>
        </p:nvSpPr>
        <p:spPr bwMode="auto">
          <a:xfrm>
            <a:off x="4605050" y="3547184"/>
            <a:ext cx="1912807" cy="338875"/>
          </a:xfrm>
          <a:prstGeom prst="rect">
            <a:avLst/>
          </a:prstGeom>
          <a:solidFill>
            <a:srgbClr val="FFFF99"/>
          </a:solidFill>
          <a:ln w="9525">
            <a:solidFill>
              <a:srgbClr val="583B00"/>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ctr" defTabSz="813816"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1602" b="0"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Arial" panose="020B0604020202020204" pitchFamily="34" charset="0"/>
              </a:rPr>
              <a:t>Test each option</a:t>
            </a:r>
            <a:endParaRPr kumimoji="0" lang="en-US" altLang="en-US" sz="1800" b="0"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Arial" panose="020B0604020202020204" pitchFamily="34" charset="0"/>
            </a:endParaRPr>
          </a:p>
        </p:txBody>
      </p:sp>
      <p:sp>
        <p:nvSpPr>
          <p:cNvPr id="8" name="Text Box 9"/>
          <p:cNvSpPr txBox="1">
            <a:spLocks noChangeArrowheads="1"/>
          </p:cNvSpPr>
          <p:nvPr/>
        </p:nvSpPr>
        <p:spPr bwMode="auto">
          <a:xfrm>
            <a:off x="5014937" y="4093701"/>
            <a:ext cx="2254380" cy="338875"/>
          </a:xfrm>
          <a:prstGeom prst="rect">
            <a:avLst/>
          </a:prstGeom>
          <a:solidFill>
            <a:srgbClr val="FFFF99"/>
          </a:solidFill>
          <a:ln w="9525">
            <a:solidFill>
              <a:srgbClr val="583B00"/>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ctr" defTabSz="813816"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1602" b="0"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Arial" panose="020B0604020202020204" pitchFamily="34" charset="0"/>
              </a:rPr>
              <a:t>Choose your option</a:t>
            </a:r>
            <a:endParaRPr kumimoji="0" lang="en-US" altLang="en-US" sz="1800" b="0"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Arial" panose="020B0604020202020204" pitchFamily="34" charset="0"/>
            </a:endParaRPr>
          </a:p>
        </p:txBody>
      </p:sp>
      <p:sp>
        <p:nvSpPr>
          <p:cNvPr id="9" name="Text Box 10"/>
          <p:cNvSpPr txBox="1">
            <a:spLocks noChangeArrowheads="1"/>
          </p:cNvSpPr>
          <p:nvPr/>
        </p:nvSpPr>
        <p:spPr bwMode="auto">
          <a:xfrm>
            <a:off x="5493139" y="4708532"/>
            <a:ext cx="2664267" cy="585417"/>
          </a:xfrm>
          <a:prstGeom prst="rect">
            <a:avLst/>
          </a:prstGeom>
          <a:solidFill>
            <a:srgbClr val="FFFF99"/>
          </a:solidFill>
          <a:ln w="9525">
            <a:solidFill>
              <a:srgbClr val="583B00"/>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ctr" defTabSz="813816"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1602" b="0"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Arial" panose="020B0604020202020204" pitchFamily="34" charset="0"/>
              </a:rPr>
              <a:t>Ask “How would I feel if this is in the paper?”</a:t>
            </a:r>
            <a:endParaRPr kumimoji="0" lang="en-US" altLang="en-US" sz="1800" b="0"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Arial" panose="020B0604020202020204" pitchFamily="34" charset="0"/>
            </a:endParaRPr>
          </a:p>
        </p:txBody>
      </p:sp>
      <p:sp>
        <p:nvSpPr>
          <p:cNvPr id="10" name="Text Box 11"/>
          <p:cNvSpPr txBox="1">
            <a:spLocks noChangeArrowheads="1"/>
          </p:cNvSpPr>
          <p:nvPr/>
        </p:nvSpPr>
        <p:spPr bwMode="auto">
          <a:xfrm>
            <a:off x="6586172" y="5459992"/>
            <a:ext cx="2800896" cy="338875"/>
          </a:xfrm>
          <a:prstGeom prst="rect">
            <a:avLst/>
          </a:prstGeom>
          <a:solidFill>
            <a:srgbClr val="FFFF99"/>
          </a:solidFill>
          <a:ln w="9525">
            <a:solidFill>
              <a:srgbClr val="583B00"/>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ctr" defTabSz="813816"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1602" b="0"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Arial" panose="020B0604020202020204" pitchFamily="34" charset="0"/>
              </a:rPr>
              <a:t>Take appropriate action</a:t>
            </a:r>
            <a:endParaRPr kumimoji="0" lang="en-US" altLang="en-US" sz="1800" b="0"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Arial" panose="020B0604020202020204" pitchFamily="34" charset="0"/>
            </a:endParaRPr>
          </a:p>
        </p:txBody>
      </p:sp>
      <p:sp>
        <p:nvSpPr>
          <p:cNvPr id="11" name="Line 12"/>
          <p:cNvSpPr>
            <a:spLocks noChangeShapeType="1"/>
          </p:cNvSpPr>
          <p:nvPr/>
        </p:nvSpPr>
        <p:spPr bwMode="auto">
          <a:xfrm>
            <a:off x="4605050" y="2112579"/>
            <a:ext cx="4577074" cy="3347413"/>
          </a:xfrm>
          <a:prstGeom prst="line">
            <a:avLst/>
          </a:prstGeom>
          <a:noFill/>
          <a:ln w="9525">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Slide Number Placeholder 11">
            <a:extLst>
              <a:ext uri="{FF2B5EF4-FFF2-40B4-BE49-F238E27FC236}">
                <a16:creationId xmlns:a16="http://schemas.microsoft.com/office/drawing/2014/main" id="{33A87A1B-3502-4844-A6A2-72048776161C}"/>
              </a:ext>
            </a:extLst>
          </p:cNvPr>
          <p:cNvSpPr>
            <a:spLocks noGrp="1"/>
          </p:cNvSpPr>
          <p:nvPr>
            <p:ph type="sldNum" sz="quarter" idx="12"/>
          </p:nvPr>
        </p:nvSpPr>
        <p:spPr/>
        <p:txBody>
          <a:bodyPr/>
          <a:lstStyle/>
          <a:p>
            <a:fld id="{35BFCE43-EE8A-454E-AEBD-3D2B76204578}" type="slidenum">
              <a:rPr lang="en-US" smtClean="0"/>
              <a:t>30</a:t>
            </a:fld>
            <a:endParaRPr lang="en-US"/>
          </a:p>
        </p:txBody>
      </p:sp>
    </p:spTree>
    <p:extLst>
      <p:ext uri="{BB962C8B-B14F-4D97-AF65-F5344CB8AC3E}">
        <p14:creationId xmlns:p14="http://schemas.microsoft.com/office/powerpoint/2010/main" val="2691591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1675" y="502022"/>
            <a:ext cx="5964326" cy="1063432"/>
          </a:xfrm>
        </p:spPr>
        <p:txBody>
          <a:bodyPr anchor="b">
            <a:normAutofit fontScale="90000"/>
          </a:bodyPr>
          <a:lstStyle/>
          <a:p>
            <a:r>
              <a:rPr lang="en-US" sz="3700" b="1" dirty="0"/>
              <a:t>Accountability – Power of the Board v. Individual Power</a:t>
            </a:r>
          </a:p>
        </p:txBody>
      </p:sp>
      <p:sp>
        <p:nvSpPr>
          <p:cNvPr id="3" name="Content Placeholder 2"/>
          <p:cNvSpPr>
            <a:spLocks noGrp="1"/>
          </p:cNvSpPr>
          <p:nvPr>
            <p:ph idx="1"/>
          </p:nvPr>
        </p:nvSpPr>
        <p:spPr>
          <a:xfrm>
            <a:off x="212141" y="1565454"/>
            <a:ext cx="5883859" cy="4667096"/>
          </a:xfrm>
        </p:spPr>
        <p:txBody>
          <a:bodyPr anchor="t">
            <a:normAutofit/>
          </a:bodyPr>
          <a:lstStyle/>
          <a:p>
            <a:pPr>
              <a:spcAft>
                <a:spcPts val="0"/>
              </a:spcAft>
              <a:buFont typeface="Wingdings 3" charset="2"/>
              <a:buChar char=""/>
              <a:defRPr/>
            </a:pPr>
            <a:endParaRPr lang="en-US" sz="1000" dirty="0"/>
          </a:p>
          <a:p>
            <a:pPr>
              <a:spcAft>
                <a:spcPts val="0"/>
              </a:spcAft>
              <a:buFont typeface="Wingdings 3" charset="2"/>
              <a:buChar char=""/>
              <a:defRPr/>
            </a:pPr>
            <a:r>
              <a:rPr lang="en-US" sz="1400" dirty="0"/>
              <a:t>Board Power: To make decisions about the Program, eligibility for the program, use of funds, and employment. </a:t>
            </a:r>
          </a:p>
          <a:p>
            <a:pPr>
              <a:spcAft>
                <a:spcPts val="0"/>
              </a:spcAft>
              <a:buFont typeface="Wingdings 3" charset="2"/>
              <a:buChar char=""/>
              <a:defRPr/>
            </a:pPr>
            <a:r>
              <a:rPr lang="en-US" sz="1400" dirty="0"/>
              <a:t>Individual Power:</a:t>
            </a:r>
          </a:p>
          <a:p>
            <a:pPr lvl="1">
              <a:spcAft>
                <a:spcPts val="0"/>
              </a:spcAft>
              <a:buFont typeface="Wingdings 3" charset="2"/>
              <a:buChar char=""/>
              <a:defRPr/>
            </a:pPr>
            <a:r>
              <a:rPr lang="en-US" sz="1400" dirty="0"/>
              <a:t>To influence decisions</a:t>
            </a:r>
          </a:p>
          <a:p>
            <a:pPr lvl="1">
              <a:spcAft>
                <a:spcPts val="0"/>
              </a:spcAft>
              <a:buFont typeface="Wingdings 3" charset="2"/>
              <a:buChar char=""/>
              <a:defRPr/>
            </a:pPr>
            <a:r>
              <a:rPr lang="en-US" sz="1400" dirty="0"/>
              <a:t>To make choices</a:t>
            </a:r>
          </a:p>
          <a:p>
            <a:pPr lvl="1">
              <a:spcAft>
                <a:spcPts val="0"/>
              </a:spcAft>
              <a:buFont typeface="Wingdings 3" charset="2"/>
              <a:buChar char=""/>
              <a:defRPr/>
            </a:pPr>
            <a:r>
              <a:rPr lang="en-US" sz="1400" dirty="0"/>
              <a:t>To participate in the Board’s decisions about program direction</a:t>
            </a:r>
          </a:p>
          <a:p>
            <a:pPr>
              <a:spcAft>
                <a:spcPts val="0"/>
              </a:spcAft>
              <a:buFont typeface="Wingdings 3" charset="2"/>
              <a:buChar char=""/>
              <a:defRPr/>
            </a:pPr>
            <a:r>
              <a:rPr lang="en-US" sz="1400" dirty="0"/>
              <a:t>Use of power can impact:</a:t>
            </a:r>
          </a:p>
          <a:p>
            <a:pPr lvl="1">
              <a:spcAft>
                <a:spcPts val="0"/>
              </a:spcAft>
              <a:buFont typeface="Wingdings 3" charset="2"/>
              <a:buChar char=""/>
              <a:defRPr/>
            </a:pPr>
            <a:r>
              <a:rPr lang="en-US" sz="1400" dirty="0"/>
              <a:t>The program</a:t>
            </a:r>
          </a:p>
          <a:p>
            <a:pPr lvl="1">
              <a:spcAft>
                <a:spcPts val="0"/>
              </a:spcAft>
              <a:buFont typeface="Wingdings 3" charset="2"/>
              <a:buChar char=""/>
              <a:defRPr/>
            </a:pPr>
            <a:r>
              <a:rPr lang="en-US" sz="1400" dirty="0"/>
              <a:t>The staff</a:t>
            </a:r>
          </a:p>
          <a:p>
            <a:pPr lvl="1">
              <a:spcAft>
                <a:spcPts val="0"/>
              </a:spcAft>
              <a:buFont typeface="Wingdings 3" charset="2"/>
              <a:buChar char=""/>
              <a:defRPr/>
            </a:pPr>
            <a:r>
              <a:rPr lang="en-US" sz="1400" dirty="0"/>
              <a:t>Families</a:t>
            </a:r>
          </a:p>
          <a:p>
            <a:pPr lvl="1">
              <a:spcAft>
                <a:spcPts val="0"/>
              </a:spcAft>
              <a:buFont typeface="Wingdings 3" charset="2"/>
              <a:buChar char=""/>
              <a:defRPr/>
            </a:pPr>
            <a:r>
              <a:rPr lang="en-US" sz="1400" dirty="0"/>
              <a:t>The Government</a:t>
            </a:r>
          </a:p>
          <a:p>
            <a:pPr lvl="1">
              <a:spcAft>
                <a:spcPts val="0"/>
              </a:spcAft>
              <a:buFont typeface="Wingdings 3" charset="2"/>
              <a:buChar char=""/>
              <a:defRPr/>
            </a:pPr>
            <a:r>
              <a:rPr lang="en-US" sz="1400" dirty="0"/>
              <a:t>YOU</a:t>
            </a:r>
          </a:p>
          <a:p>
            <a:pPr>
              <a:spcAft>
                <a:spcPts val="0"/>
              </a:spcAft>
              <a:buFont typeface="Wingdings 3" charset="2"/>
              <a:buChar char=""/>
              <a:defRPr/>
            </a:pPr>
            <a:r>
              <a:rPr lang="en-US" sz="1400" dirty="0"/>
              <a:t>You do not have power to make decisions for or speak for the organization as an individual Board Member.  Only the Board can speak for or act for the Program.  When you do so without authority, you damage the organization and it is an abuse of power and violation of the Duty of Loyalty to the organization. </a:t>
            </a:r>
          </a:p>
          <a:p>
            <a:pPr lvl="1">
              <a:spcAft>
                <a:spcPts val="0"/>
              </a:spcAft>
              <a:buFont typeface="Wingdings 3" charset="2"/>
              <a:buChar char=""/>
              <a:defRPr/>
            </a:pPr>
            <a:endParaRPr lang="en-US" sz="1000" dirty="0"/>
          </a:p>
          <a:p>
            <a:endParaRPr lang="en-US" sz="1000" dirty="0"/>
          </a:p>
        </p:txBody>
      </p:sp>
      <p:pic>
        <p:nvPicPr>
          <p:cNvPr id="5" name="Picture 4" descr="One in a crowd">
            <a:extLst>
              <a:ext uri="{FF2B5EF4-FFF2-40B4-BE49-F238E27FC236}">
                <a16:creationId xmlns:a16="http://schemas.microsoft.com/office/drawing/2014/main" id="{DE570136-0A7C-5A3B-4CEC-2334DB1E6C2F}"/>
              </a:ext>
            </a:extLst>
          </p:cNvPr>
          <p:cNvPicPr>
            <a:picLocks noChangeAspect="1"/>
          </p:cNvPicPr>
          <p:nvPr/>
        </p:nvPicPr>
        <p:blipFill rotWithShape="1">
          <a:blip r:embed="rId2"/>
          <a:srcRect l="20725" r="12534"/>
          <a:stretch/>
        </p:blipFill>
        <p:spPr>
          <a:xfrm>
            <a:off x="6680908" y="489118"/>
            <a:ext cx="4864090" cy="5466007"/>
          </a:xfrm>
          <a:prstGeom prst="rect">
            <a:avLst/>
          </a:prstGeom>
        </p:spPr>
      </p:pic>
      <p:sp>
        <p:nvSpPr>
          <p:cNvPr id="18" name="Rectangle 1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F45EC37-301D-3D84-F8C0-694A7475C198}"/>
              </a:ext>
            </a:extLst>
          </p:cNvPr>
          <p:cNvSpPr>
            <a:spLocks noGrp="1"/>
          </p:cNvSpPr>
          <p:nvPr>
            <p:ph type="sldNum" sz="quarter" idx="12"/>
          </p:nvPr>
        </p:nvSpPr>
        <p:spPr/>
        <p:txBody>
          <a:bodyPr/>
          <a:lstStyle/>
          <a:p>
            <a:fld id="{35BFCE43-EE8A-454E-AEBD-3D2B76204578}" type="slidenum">
              <a:rPr lang="en-US" smtClean="0"/>
              <a:t>31</a:t>
            </a:fld>
            <a:endParaRPr lang="en-US"/>
          </a:p>
        </p:txBody>
      </p:sp>
    </p:spTree>
    <p:extLst>
      <p:ext uri="{BB962C8B-B14F-4D97-AF65-F5344CB8AC3E}">
        <p14:creationId xmlns:p14="http://schemas.microsoft.com/office/powerpoint/2010/main" val="3697627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967A-EFA0-2C11-3CC3-F1E1B49C37E0}"/>
              </a:ext>
            </a:extLst>
          </p:cNvPr>
          <p:cNvSpPr>
            <a:spLocks noGrp="1"/>
          </p:cNvSpPr>
          <p:nvPr>
            <p:ph type="title"/>
          </p:nvPr>
        </p:nvSpPr>
        <p:spPr/>
        <p:txBody>
          <a:bodyPr/>
          <a:lstStyle/>
          <a:p>
            <a:r>
              <a:rPr lang="en-US" dirty="0"/>
              <a:t>Individual Board Members Cannot</a:t>
            </a:r>
          </a:p>
        </p:txBody>
      </p:sp>
      <p:graphicFrame>
        <p:nvGraphicFramePr>
          <p:cNvPr id="7" name="Content Placeholder 2">
            <a:extLst>
              <a:ext uri="{FF2B5EF4-FFF2-40B4-BE49-F238E27FC236}">
                <a16:creationId xmlns:a16="http://schemas.microsoft.com/office/drawing/2014/main" id="{1D9AA6B0-C312-1CCD-17FE-034454AF5F18}"/>
              </a:ext>
            </a:extLst>
          </p:cNvPr>
          <p:cNvGraphicFramePr>
            <a:graphicFrameLocks noGrp="1"/>
          </p:cNvGraphicFramePr>
          <p:nvPr>
            <p:ph idx="1"/>
            <p:extLst>
              <p:ext uri="{D42A27DB-BD31-4B8C-83A1-F6EECF244321}">
                <p14:modId xmlns:p14="http://schemas.microsoft.com/office/powerpoint/2010/main" val="187541188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168ADBEA-4E50-AA62-78BD-E8ADF4D2158E}"/>
              </a:ext>
            </a:extLst>
          </p:cNvPr>
          <p:cNvSpPr>
            <a:spLocks noGrp="1"/>
          </p:cNvSpPr>
          <p:nvPr>
            <p:ph type="sldNum" sz="quarter" idx="12"/>
          </p:nvPr>
        </p:nvSpPr>
        <p:spPr/>
        <p:txBody>
          <a:bodyPr/>
          <a:lstStyle/>
          <a:p>
            <a:fld id="{35BFCE43-EE8A-454E-AEBD-3D2B76204578}" type="slidenum">
              <a:rPr lang="en-US" smtClean="0"/>
              <a:t>32</a:t>
            </a:fld>
            <a:endParaRPr lang="en-US"/>
          </a:p>
        </p:txBody>
      </p:sp>
    </p:spTree>
    <p:extLst>
      <p:ext uri="{BB962C8B-B14F-4D97-AF65-F5344CB8AC3E}">
        <p14:creationId xmlns:p14="http://schemas.microsoft.com/office/powerpoint/2010/main" val="3682037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918E3E-CBB1-CEFD-3B73-C8258C2D24B6}"/>
              </a:ext>
            </a:extLst>
          </p:cNvPr>
          <p:cNvSpPr>
            <a:spLocks noGrp="1"/>
          </p:cNvSpPr>
          <p:nvPr>
            <p:ph type="title"/>
          </p:nvPr>
        </p:nvSpPr>
        <p:spPr>
          <a:xfrm>
            <a:off x="1136397" y="502021"/>
            <a:ext cx="4959603" cy="763509"/>
          </a:xfrm>
        </p:spPr>
        <p:txBody>
          <a:bodyPr anchor="b">
            <a:normAutofit/>
          </a:bodyPr>
          <a:lstStyle/>
          <a:p>
            <a:r>
              <a:rPr lang="en-US" sz="4000" dirty="0"/>
              <a:t>Example</a:t>
            </a:r>
          </a:p>
        </p:txBody>
      </p:sp>
      <p:sp>
        <p:nvSpPr>
          <p:cNvPr id="3" name="Content Placeholder 2">
            <a:extLst>
              <a:ext uri="{FF2B5EF4-FFF2-40B4-BE49-F238E27FC236}">
                <a16:creationId xmlns:a16="http://schemas.microsoft.com/office/drawing/2014/main" id="{9DE9A098-2ACA-7248-09AD-FC5D48FFC139}"/>
              </a:ext>
            </a:extLst>
          </p:cNvPr>
          <p:cNvSpPr>
            <a:spLocks noGrp="1"/>
          </p:cNvSpPr>
          <p:nvPr>
            <p:ph idx="1"/>
          </p:nvPr>
        </p:nvSpPr>
        <p:spPr>
          <a:xfrm>
            <a:off x="424283" y="1433780"/>
            <a:ext cx="5671718" cy="4507198"/>
          </a:xfrm>
        </p:spPr>
        <p:txBody>
          <a:bodyPr anchor="t">
            <a:normAutofit/>
          </a:bodyPr>
          <a:lstStyle/>
          <a:p>
            <a:r>
              <a:rPr lang="en-US" sz="2000" dirty="0"/>
              <a:t>The most recently elected school board member has been seated on the board but has not attended orientation yet.  A community member shows up at the next regularly scheduled meeting and after being placed on the agenda tells the Board that the newest member promised this community member that they would be able to have their child show up late  to school every day due to the parents work schedule and that this tardiness would not be held against the student.   </a:t>
            </a:r>
          </a:p>
          <a:p>
            <a:r>
              <a:rPr lang="en-US" sz="2000" dirty="0"/>
              <a:t>Is this permissible?  Why or why not?  Where would you look for the answer?     </a:t>
            </a:r>
          </a:p>
        </p:txBody>
      </p:sp>
      <p:pic>
        <p:nvPicPr>
          <p:cNvPr id="7" name="Graphic 6" descr="Dictionary Remove">
            <a:extLst>
              <a:ext uri="{FF2B5EF4-FFF2-40B4-BE49-F238E27FC236}">
                <a16:creationId xmlns:a16="http://schemas.microsoft.com/office/drawing/2014/main" id="{CDF14538-3F0E-829E-8CFC-E071A4D27C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2442" y="621610"/>
            <a:ext cx="5201023" cy="5201023"/>
          </a:xfrm>
          <a:prstGeom prst="rect">
            <a:avLst/>
          </a:prstGeom>
        </p:spPr>
      </p:pic>
      <p:sp>
        <p:nvSpPr>
          <p:cNvPr id="24" name="Rectangle 23">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3EFECEE-0F86-8055-EA7F-6732DF68A617}"/>
              </a:ext>
            </a:extLst>
          </p:cNvPr>
          <p:cNvSpPr>
            <a:spLocks noGrp="1"/>
          </p:cNvSpPr>
          <p:nvPr>
            <p:ph type="sldNum" sz="quarter" idx="12"/>
          </p:nvPr>
        </p:nvSpPr>
        <p:spPr/>
        <p:txBody>
          <a:bodyPr/>
          <a:lstStyle/>
          <a:p>
            <a:fld id="{35BFCE43-EE8A-454E-AEBD-3D2B76204578}" type="slidenum">
              <a:rPr lang="en-US" smtClean="0"/>
              <a:t>33</a:t>
            </a:fld>
            <a:endParaRPr lang="en-US"/>
          </a:p>
        </p:txBody>
      </p:sp>
    </p:spTree>
    <p:extLst>
      <p:ext uri="{BB962C8B-B14F-4D97-AF65-F5344CB8AC3E}">
        <p14:creationId xmlns:p14="http://schemas.microsoft.com/office/powerpoint/2010/main" val="2282470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918E3E-CBB1-CEFD-3B73-C8258C2D24B6}"/>
              </a:ext>
            </a:extLst>
          </p:cNvPr>
          <p:cNvSpPr>
            <a:spLocks noGrp="1"/>
          </p:cNvSpPr>
          <p:nvPr>
            <p:ph type="title"/>
          </p:nvPr>
        </p:nvSpPr>
        <p:spPr>
          <a:xfrm>
            <a:off x="73153" y="502021"/>
            <a:ext cx="6722668" cy="939073"/>
          </a:xfrm>
        </p:spPr>
        <p:txBody>
          <a:bodyPr anchor="b">
            <a:normAutofit/>
          </a:bodyPr>
          <a:lstStyle/>
          <a:p>
            <a:r>
              <a:rPr lang="en-US" sz="4000" dirty="0">
                <a:latin typeface="Arial" panose="020B0604020202020204" pitchFamily="34" charset="0"/>
                <a:cs typeface="Arial" panose="020B0604020202020204" pitchFamily="34" charset="0"/>
              </a:rPr>
              <a:t>Answers: Board Limitations </a:t>
            </a:r>
          </a:p>
        </p:txBody>
      </p:sp>
      <p:sp>
        <p:nvSpPr>
          <p:cNvPr id="3" name="Content Placeholder 2">
            <a:extLst>
              <a:ext uri="{FF2B5EF4-FFF2-40B4-BE49-F238E27FC236}">
                <a16:creationId xmlns:a16="http://schemas.microsoft.com/office/drawing/2014/main" id="{9DE9A098-2ACA-7248-09AD-FC5D48FFC139}"/>
              </a:ext>
            </a:extLst>
          </p:cNvPr>
          <p:cNvSpPr>
            <a:spLocks noGrp="1"/>
          </p:cNvSpPr>
          <p:nvPr>
            <p:ph idx="1"/>
          </p:nvPr>
        </p:nvSpPr>
        <p:spPr>
          <a:xfrm>
            <a:off x="329185" y="1550822"/>
            <a:ext cx="5766816" cy="4390155"/>
          </a:xfrm>
        </p:spPr>
        <p:txBody>
          <a:bodyPr anchor="t">
            <a:normAutofit/>
          </a:bodyPr>
          <a:lstStyle/>
          <a:p>
            <a:r>
              <a:rPr lang="en-US" sz="1700" dirty="0">
                <a:effectLst/>
                <a:latin typeface="Arial" panose="020B0604020202020204" pitchFamily="34" charset="0"/>
                <a:ea typeface="Calibri" panose="020F0502020204030204" pitchFamily="34" charset="0"/>
                <a:cs typeface="Arial" panose="020B0604020202020204" pitchFamily="34" charset="0"/>
              </a:rPr>
              <a:t>Board members only have legal status in her/his official capacity as part of the Board.</a:t>
            </a:r>
          </a:p>
          <a:p>
            <a:r>
              <a:rPr lang="en-US" sz="1700" dirty="0">
                <a:effectLst/>
                <a:latin typeface="Arial" panose="020B0604020202020204" pitchFamily="34" charset="0"/>
                <a:ea typeface="Calibri" panose="020F0502020204030204" pitchFamily="34" charset="0"/>
                <a:cs typeface="Arial" panose="020B0604020202020204" pitchFamily="34" charset="0"/>
              </a:rPr>
              <a:t>Individual Board members or groups of Board members shall not have independent authority to speak for the Board and shall make no out-of-meeting commitments or conduct Board business. </a:t>
            </a:r>
          </a:p>
          <a:p>
            <a:r>
              <a:rPr lang="en-US" sz="1700" dirty="0">
                <a:effectLst/>
                <a:latin typeface="Arial" panose="020B0604020202020204" pitchFamily="34" charset="0"/>
                <a:ea typeface="Calibri" panose="020F0502020204030204" pitchFamily="34" charset="0"/>
                <a:cs typeface="Arial" panose="020B0604020202020204" pitchFamily="34" charset="0"/>
              </a:rPr>
              <a:t>The Board members, when not in a formal meeting, shall not seek to direct the administrative activities or to control policies of the school.</a:t>
            </a:r>
          </a:p>
          <a:p>
            <a:r>
              <a:rPr lang="en-US" sz="1700" dirty="0">
                <a:effectLst/>
                <a:latin typeface="Arial" panose="020B0604020202020204" pitchFamily="34" charset="0"/>
                <a:ea typeface="Calibri" panose="020F0502020204030204" pitchFamily="34" charset="0"/>
                <a:cs typeface="Arial" panose="020B0604020202020204" pitchFamily="34" charset="0"/>
              </a:rPr>
              <a:t>The Board is not bound in any way by any statement or action made by an individual Board member or employee, except when such statement or action is pursuant to specific Board instruction.</a:t>
            </a:r>
          </a:p>
          <a:p>
            <a:endParaRPr lang="en-US" sz="1700" dirty="0">
              <a:effectLst/>
              <a:latin typeface="Times New Roman" panose="02020603050405020304" pitchFamily="18" charset="0"/>
              <a:ea typeface="Calibri" panose="020F0502020204030204" pitchFamily="34" charset="0"/>
            </a:endParaRPr>
          </a:p>
          <a:p>
            <a:endParaRPr lang="en-US" sz="1700" dirty="0">
              <a:effectLst/>
              <a:latin typeface="Times New Roman" panose="02020603050405020304" pitchFamily="18" charset="0"/>
              <a:ea typeface="Calibri" panose="020F0502020204030204" pitchFamily="34" charset="0"/>
            </a:endParaRPr>
          </a:p>
          <a:p>
            <a:endParaRPr lang="en-US" sz="1700" dirty="0">
              <a:effectLst/>
              <a:latin typeface="Times New Roman" panose="02020603050405020304" pitchFamily="18" charset="0"/>
              <a:ea typeface="Calibri" panose="020F0502020204030204" pitchFamily="34" charset="0"/>
            </a:endParaRPr>
          </a:p>
          <a:p>
            <a:endParaRPr lang="en-US" sz="1700" dirty="0"/>
          </a:p>
        </p:txBody>
      </p:sp>
      <p:pic>
        <p:nvPicPr>
          <p:cNvPr id="20" name="Graphic 19" descr="Meeting">
            <a:extLst>
              <a:ext uri="{FF2B5EF4-FFF2-40B4-BE49-F238E27FC236}">
                <a16:creationId xmlns:a16="http://schemas.microsoft.com/office/drawing/2014/main" id="{4A1AB7F5-BD35-6523-3B76-5B171DEAF4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2442" y="621610"/>
            <a:ext cx="5201023" cy="5201023"/>
          </a:xfrm>
          <a:prstGeom prst="rect">
            <a:avLst/>
          </a:prstGeom>
        </p:spPr>
      </p:pic>
      <p:sp>
        <p:nvSpPr>
          <p:cNvPr id="25" name="Rectangle 2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24E6B59-4604-15B5-7E75-7BB0BD8575D7}"/>
              </a:ext>
            </a:extLst>
          </p:cNvPr>
          <p:cNvSpPr>
            <a:spLocks noGrp="1"/>
          </p:cNvSpPr>
          <p:nvPr>
            <p:ph type="sldNum" sz="quarter" idx="12"/>
          </p:nvPr>
        </p:nvSpPr>
        <p:spPr/>
        <p:txBody>
          <a:bodyPr/>
          <a:lstStyle/>
          <a:p>
            <a:fld id="{35BFCE43-EE8A-454E-AEBD-3D2B76204578}" type="slidenum">
              <a:rPr lang="en-US" smtClean="0"/>
              <a:t>34</a:t>
            </a:fld>
            <a:endParaRPr lang="en-US"/>
          </a:p>
        </p:txBody>
      </p:sp>
    </p:spTree>
    <p:extLst>
      <p:ext uri="{BB962C8B-B14F-4D97-AF65-F5344CB8AC3E}">
        <p14:creationId xmlns:p14="http://schemas.microsoft.com/office/powerpoint/2010/main" val="3764898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31EB1F-36D1-A209-EB34-A981A4FE30C7}"/>
              </a:ext>
            </a:extLst>
          </p:cNvPr>
          <p:cNvSpPr>
            <a:spLocks noGrp="1"/>
          </p:cNvSpPr>
          <p:nvPr>
            <p:ph type="title"/>
          </p:nvPr>
        </p:nvSpPr>
        <p:spPr>
          <a:xfrm>
            <a:off x="1371599" y="294538"/>
            <a:ext cx="9895951" cy="1033669"/>
          </a:xfrm>
        </p:spPr>
        <p:txBody>
          <a:bodyPr>
            <a:normAutofit fontScale="90000"/>
          </a:bodyPr>
          <a:lstStyle/>
          <a:p>
            <a:pPr algn="ctr"/>
            <a:r>
              <a:rPr lang="en-US" sz="4000" dirty="0">
                <a:solidFill>
                  <a:srgbClr val="FFFFFF"/>
                </a:solidFill>
              </a:rPr>
              <a:t>What are you prohibited from doing? School Policy Specific</a:t>
            </a:r>
          </a:p>
        </p:txBody>
      </p:sp>
      <p:sp>
        <p:nvSpPr>
          <p:cNvPr id="3" name="Content Placeholder 2">
            <a:extLst>
              <a:ext uri="{FF2B5EF4-FFF2-40B4-BE49-F238E27FC236}">
                <a16:creationId xmlns:a16="http://schemas.microsoft.com/office/drawing/2014/main" id="{B5C94DF4-06CA-D232-7C43-4AC2D10F2B74}"/>
              </a:ext>
            </a:extLst>
          </p:cNvPr>
          <p:cNvSpPr>
            <a:spLocks noGrp="1"/>
          </p:cNvSpPr>
          <p:nvPr>
            <p:ph idx="1"/>
          </p:nvPr>
        </p:nvSpPr>
        <p:spPr>
          <a:xfrm>
            <a:off x="321469" y="1721644"/>
            <a:ext cx="11544300" cy="4729162"/>
          </a:xfrm>
        </p:spPr>
        <p:txBody>
          <a:bodyPr anchor="ctr">
            <a:normAutofit/>
          </a:bodyPr>
          <a:lstStyle/>
          <a:p>
            <a:pPr>
              <a:spcBef>
                <a:spcPts val="0"/>
              </a:spcBef>
            </a:pPr>
            <a:r>
              <a:rPr lang="en-US" sz="1800" dirty="0"/>
              <a:t>No officers or members of the school board shall receive any financial benefits whatsoever from the purchase of goods or services for the school. </a:t>
            </a:r>
          </a:p>
          <a:p>
            <a:pPr>
              <a:spcBef>
                <a:spcPts val="0"/>
              </a:spcBef>
            </a:pPr>
            <a:r>
              <a:rPr lang="en-US" sz="1800" dirty="0"/>
              <a:t>Any contract of the school in which a member of the school board has a direct or indirect interest shall be considered null and void unless the board member did not participate in the award or selection for the contract.  No Board member may have a financial interest in a contract with the School. </a:t>
            </a:r>
          </a:p>
          <a:p>
            <a:pPr>
              <a:spcBef>
                <a:spcPts val="0"/>
              </a:spcBef>
            </a:pPr>
            <a:r>
              <a:rPr lang="en-US" sz="1800" dirty="0"/>
              <a:t>No school board member shall be employed by the School and draw salary or compensation for work completed that is direct part of the school.</a:t>
            </a:r>
          </a:p>
          <a:p>
            <a:pPr>
              <a:spcBef>
                <a:spcPts val="0"/>
              </a:spcBef>
            </a:pPr>
            <a:r>
              <a:rPr lang="en-US" sz="1800" dirty="0"/>
              <a:t>Any school board member may run for the other elected office. However, if elected to such body, he/she must resign from the school board.  May be exceptions – for example, when the Tribal Council appoints Council members to the Board. </a:t>
            </a:r>
          </a:p>
          <a:p>
            <a:pPr>
              <a:spcBef>
                <a:spcPts val="0"/>
              </a:spcBef>
            </a:pPr>
            <a:r>
              <a:rPr lang="en-US" sz="1800" dirty="0"/>
              <a:t>In the event that School board member seeks employment at the School, he/she must first resign his/her elected position before being employed by the school.</a:t>
            </a:r>
          </a:p>
          <a:p>
            <a:pPr>
              <a:spcBef>
                <a:spcPts val="0"/>
              </a:spcBef>
            </a:pPr>
            <a:r>
              <a:rPr lang="en-US" sz="1800" dirty="0"/>
              <a:t>When a person applying for employment is a member of the immediate family of a Board or committee member which by rule or practice regularly nominates, recommends or screens candidates, that relative shall be disqualified from participation in any selection procedure or subsequent personnel action.  The requirements of this section may include service contracts. Board members shall not participate in Board action involving a member of that Board member’s immediate family.</a:t>
            </a:r>
            <a:endParaRPr lang="en-US" sz="1400" dirty="0"/>
          </a:p>
        </p:txBody>
      </p:sp>
      <p:sp>
        <p:nvSpPr>
          <p:cNvPr id="4" name="Slide Number Placeholder 3">
            <a:extLst>
              <a:ext uri="{FF2B5EF4-FFF2-40B4-BE49-F238E27FC236}">
                <a16:creationId xmlns:a16="http://schemas.microsoft.com/office/drawing/2014/main" id="{97B60F9B-0123-B8A0-F87E-13AF40FE40C2}"/>
              </a:ext>
            </a:extLst>
          </p:cNvPr>
          <p:cNvSpPr>
            <a:spLocks noGrp="1"/>
          </p:cNvSpPr>
          <p:nvPr>
            <p:ph type="sldNum" sz="quarter" idx="12"/>
          </p:nvPr>
        </p:nvSpPr>
        <p:spPr/>
        <p:txBody>
          <a:bodyPr/>
          <a:lstStyle/>
          <a:p>
            <a:fld id="{35BFCE43-EE8A-454E-AEBD-3D2B76204578}" type="slidenum">
              <a:rPr lang="en-US" smtClean="0"/>
              <a:t>35</a:t>
            </a:fld>
            <a:endParaRPr lang="en-US"/>
          </a:p>
        </p:txBody>
      </p:sp>
    </p:spTree>
    <p:extLst>
      <p:ext uri="{BB962C8B-B14F-4D97-AF65-F5344CB8AC3E}">
        <p14:creationId xmlns:p14="http://schemas.microsoft.com/office/powerpoint/2010/main" val="994438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D446-C4BF-89C4-9737-A540D9BAFE56}"/>
              </a:ext>
            </a:extLst>
          </p:cNvPr>
          <p:cNvSpPr>
            <a:spLocks noGrp="1"/>
          </p:cNvSpPr>
          <p:nvPr>
            <p:ph type="ctrTitle"/>
          </p:nvPr>
        </p:nvSpPr>
        <p:spPr>
          <a:xfrm>
            <a:off x="699713" y="248038"/>
            <a:ext cx="9994017" cy="1159200"/>
          </a:xfrm>
        </p:spPr>
        <p:txBody>
          <a:bodyPr anchor="ctr">
            <a:normAutofit fontScale="90000"/>
          </a:bodyPr>
          <a:lstStyle/>
          <a:p>
            <a:r>
              <a:rPr lang="en-US" sz="4000" dirty="0"/>
              <a:t>Group Activity – Pick a Partner </a:t>
            </a:r>
            <a:br>
              <a:rPr lang="en-US" sz="4000" dirty="0"/>
            </a:br>
            <a:r>
              <a:rPr lang="en-US" sz="4000" dirty="0"/>
              <a:t>Post cards</a:t>
            </a:r>
          </a:p>
        </p:txBody>
      </p:sp>
      <p:sp>
        <p:nvSpPr>
          <p:cNvPr id="3" name="Subtitle 2">
            <a:extLst>
              <a:ext uri="{FF2B5EF4-FFF2-40B4-BE49-F238E27FC236}">
                <a16:creationId xmlns:a16="http://schemas.microsoft.com/office/drawing/2014/main" id="{DCCFCFB2-54FF-6762-7DA9-CD6EC9BA14B0}"/>
              </a:ext>
            </a:extLst>
          </p:cNvPr>
          <p:cNvSpPr>
            <a:spLocks noGrp="1"/>
          </p:cNvSpPr>
          <p:nvPr>
            <p:ph type="subTitle" idx="1"/>
          </p:nvPr>
        </p:nvSpPr>
        <p:spPr>
          <a:xfrm>
            <a:off x="8572499" y="390832"/>
            <a:ext cx="3233585" cy="873612"/>
          </a:xfrm>
        </p:spPr>
        <p:txBody>
          <a:bodyPr anchor="ctr">
            <a:normAutofit/>
          </a:bodyPr>
          <a:lstStyle/>
          <a:p>
            <a:pPr marL="342900" indent="-342900" algn="l">
              <a:buFont typeface="Arial" panose="020B0604020202020204" pitchFamily="34" charset="0"/>
              <a:buChar char="•"/>
            </a:pPr>
            <a:r>
              <a:rPr lang="en-US" sz="2000" dirty="0">
                <a:solidFill>
                  <a:srgbClr val="FFFFFF"/>
                </a:solidFill>
              </a:rPr>
              <a:t>Pick a Partner</a:t>
            </a:r>
          </a:p>
          <a:p>
            <a:pPr algn="l"/>
            <a:endParaRPr lang="en-US" sz="2000" dirty="0">
              <a:solidFill>
                <a:srgbClr val="FFFFFF"/>
              </a:solidFill>
            </a:endParaRPr>
          </a:p>
          <a:p>
            <a:pPr algn="l"/>
            <a:endParaRPr lang="en-US" sz="2000" dirty="0">
              <a:solidFill>
                <a:srgbClr val="FFFFFF"/>
              </a:solidFill>
            </a:endParaRPr>
          </a:p>
        </p:txBody>
      </p:sp>
      <p:pic>
        <p:nvPicPr>
          <p:cNvPr id="7" name="Graphic 6" descr="Teamwork">
            <a:extLst>
              <a:ext uri="{FF2B5EF4-FFF2-40B4-BE49-F238E27FC236}">
                <a16:creationId xmlns:a16="http://schemas.microsoft.com/office/drawing/2014/main" id="{EBCD2AD1-9919-6ED9-1176-6BA6DA172A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9919" y="1966293"/>
            <a:ext cx="4452160" cy="4452160"/>
          </a:xfrm>
          <a:prstGeom prst="rect">
            <a:avLst/>
          </a:prstGeom>
        </p:spPr>
      </p:pic>
      <p:sp>
        <p:nvSpPr>
          <p:cNvPr id="4" name="Slide Number Placeholder 3">
            <a:extLst>
              <a:ext uri="{FF2B5EF4-FFF2-40B4-BE49-F238E27FC236}">
                <a16:creationId xmlns:a16="http://schemas.microsoft.com/office/drawing/2014/main" id="{226F8763-B333-3616-66C3-D4577BC28F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FCE43-EE8A-454E-AEBD-3D2B76204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03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nodeType="withEffect">
                                  <p:stCondLst>
                                    <p:cond delay="500"/>
                                  </p:stCondLst>
                                  <p:iterate>
                                    <p:tmPct val="10000"/>
                                  </p:iterate>
                                  <p:childTnLst>
                                    <p:set>
                                      <p:cBhvr>
                                        <p:cTn id="12" dur="1" fill="hold">
                                          <p:stCondLst>
                                            <p:cond delay="0"/>
                                          </p:stCondLst>
                                        </p:cTn>
                                        <p:tgtEl>
                                          <p:spTgt spid="7"/>
                                        </p:tgtEl>
                                        <p:attrNameLst>
                                          <p:attrName>style.visibility</p:attrName>
                                        </p:attrNameLst>
                                      </p:cBhvr>
                                      <p:to>
                                        <p:strVal val="visible"/>
                                      </p:to>
                                    </p:set>
                                    <p:animEffect transition="in" filter="fade">
                                      <p:cBhvr>
                                        <p:cTn id="13"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river with rocks and trees and mountains in the background&#10;&#10;Description automatically generated">
            <a:extLst>
              <a:ext uri="{FF2B5EF4-FFF2-40B4-BE49-F238E27FC236}">
                <a16:creationId xmlns:a16="http://schemas.microsoft.com/office/drawing/2014/main" id="{8AB1728E-2FC8-BF3B-9C2D-C6D22C0E602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993" r="-1" b="1388"/>
          <a:stretch/>
        </p:blipFill>
        <p:spPr>
          <a:xfrm>
            <a:off x="4547937" y="-5"/>
            <a:ext cx="7644062" cy="3681406"/>
          </a:xfrm>
          <a:prstGeom prst="rect">
            <a:avLst/>
          </a:prstGeom>
        </p:spPr>
      </p:pic>
      <p:pic>
        <p:nvPicPr>
          <p:cNvPr id="5" name="Picture 4" descr="A blue and white logo&#10;&#10;Description automatically generated">
            <a:extLst>
              <a:ext uri="{FF2B5EF4-FFF2-40B4-BE49-F238E27FC236}">
                <a16:creationId xmlns:a16="http://schemas.microsoft.com/office/drawing/2014/main" id="{F6FA8625-FD8B-03E4-53D8-99D21E4E5E0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71" b="89725" l="3834" r="96330">
                        <a14:foregroundMark x1="4894" y1="77615" x2="4894" y2="77615"/>
                        <a14:foregroundMark x1="3834" y1="77615" x2="3834" y2="77615"/>
                        <a14:foregroundMark x1="10359" y1="77248" x2="10359" y2="77248"/>
                        <a14:foregroundMark x1="17455" y1="77798" x2="17455" y2="77798"/>
                        <a14:foregroundMark x1="24307" y1="79450" x2="24307" y2="79450"/>
                        <a14:foregroundMark x1="32708" y1="81651" x2="32708" y2="81651"/>
                        <a14:foregroundMark x1="40212" y1="84037" x2="40212" y2="84037"/>
                        <a14:foregroundMark x1="47635" y1="81468" x2="47635" y2="81468"/>
                        <a14:foregroundMark x1="60930" y1="81835" x2="60930" y2="81835"/>
                        <a14:foregroundMark x1="66558" y1="84587" x2="66558" y2="84587"/>
                        <a14:foregroundMark x1="71615" y1="77798" x2="71615" y2="77798"/>
                        <a14:foregroundMark x1="81077" y1="77982" x2="81077" y2="77982"/>
                        <a14:foregroundMark x1="87847" y1="77798" x2="87847" y2="77798"/>
                        <a14:foregroundMark x1="96411" y1="77798" x2="96411" y2="78349"/>
                        <a14:foregroundMark x1="50408" y1="4771" x2="50408" y2="4771"/>
                        <a14:foregroundMark x1="44861" y1="37615" x2="44861" y2="37615"/>
                        <a14:foregroundMark x1="39967" y1="44771" x2="39967" y2="44771"/>
                        <a14:foregroundMark x1="37194" y1="55046" x2="37194" y2="55046"/>
                        <a14:foregroundMark x1="50489" y1="34495" x2="50489" y2="34495"/>
                        <a14:foregroundMark x1="55873" y1="37248" x2="55873" y2="37248"/>
                        <a14:foregroundMark x1="60848" y1="43853" x2="60848" y2="43853"/>
                        <a14:foregroundMark x1="64111" y1="54312" x2="64111" y2="54312"/>
                        <a14:backgroundMark x1="96656" y1="81101" x2="96656" y2="81101"/>
                        <a14:backgroundMark x1="48613" y1="54679" x2="48613" y2="54679"/>
                        <a14:backgroundMark x1="44209" y1="52294" x2="44209" y2="52294"/>
                        <a14:backgroundMark x1="41680" y1="53028" x2="41191" y2="53761"/>
                        <a14:backgroundMark x1="42496" y1="60367" x2="42496" y2="60367"/>
                        <a14:backgroundMark x1="38336" y1="64954" x2="38336" y2="64954"/>
                        <a14:backgroundMark x1="42170" y1="66789" x2="42170" y2="66789"/>
                        <a14:backgroundMark x1="45106" y1="46972" x2="45106" y2="46972"/>
                        <a14:backgroundMark x1="46982" y1="48440" x2="46982" y2="48440"/>
                        <a14:backgroundMark x1="48777" y1="44587" x2="48777" y2="44587"/>
                        <a14:backgroundMark x1="50816" y1="48073" x2="50816" y2="48073"/>
                        <a14:backgroundMark x1="51713" y1="44954" x2="51713" y2="44954"/>
                        <a14:backgroundMark x1="54078" y1="50459" x2="53997" y2="50826"/>
                        <a14:backgroundMark x1="56770" y1="47156" x2="56770" y2="47156"/>
                        <a14:backgroundMark x1="56607" y1="54862" x2="56607" y2="54862"/>
                        <a14:backgroundMark x1="60522" y1="54312" x2="60522" y2="54312"/>
                        <a14:backgroundMark x1="58564" y1="60734" x2="58564" y2="60734"/>
                        <a14:backgroundMark x1="60604" y1="62752" x2="60604" y2="62752"/>
                        <a14:backgroundMark x1="59380" y1="66606" x2="59380" y2="66606"/>
                        <a14:backgroundMark x1="49592" y1="27339" x2="49592" y2="27339"/>
                        <a14:backgroundMark x1="42822" y1="28807" x2="42822" y2="28807"/>
                        <a14:backgroundMark x1="35808" y1="25321" x2="35808" y2="25321"/>
                        <a14:backgroundMark x1="35889" y1="37798" x2="35889" y2="37798"/>
                        <a14:backgroundMark x1="30016" y1="37798" x2="30016" y2="37798"/>
                        <a14:backgroundMark x1="31648" y1="51376" x2="31648" y2="51376"/>
                        <a14:backgroundMark x1="26591" y1="58165" x2="26346" y2="58532"/>
                        <a14:backgroundMark x1="31321" y1="64771" x2="31321" y2="64771"/>
                        <a14:backgroundMark x1="35726" y1="63303" x2="35726" y2="63303"/>
                        <a14:backgroundMark x1="56852" y1="27890" x2="56852" y2="27890"/>
                        <a14:backgroundMark x1="62643" y1="26422" x2="62643" y2="26422"/>
                        <a14:backgroundMark x1="64763" y1="35413" x2="64763" y2="35413"/>
                        <a14:backgroundMark x1="69902" y1="36514" x2="69902" y2="36514"/>
                        <a14:backgroundMark x1="69168" y1="51193" x2="69168" y2="51193"/>
                        <a14:backgroundMark x1="74388" y1="55596" x2="74388" y2="55596"/>
                        <a14:backgroundMark x1="69576" y1="65138" x2="69576" y2="65138"/>
                        <a14:backgroundMark x1="49592" y1="60367" x2="49592" y2="60367"/>
                        <a14:backgroundMark x1="45351" y1="16147" x2="45351" y2="16147"/>
                        <a14:backgroundMark x1="55546" y1="15229" x2="55546" y2="15229"/>
                      </a14:backgroundRemoval>
                    </a14:imgEffect>
                  </a14:imgLayer>
                </a14:imgProps>
              </a:ext>
              <a:ext uri="{28A0092B-C50C-407E-A947-70E740481C1C}">
                <a14:useLocalDpi xmlns:a14="http://schemas.microsoft.com/office/drawing/2010/main" val="0"/>
              </a:ext>
            </a:extLst>
          </a:blip>
          <a:srcRect r="-1" b="6614"/>
          <a:stretch/>
        </p:blipFill>
        <p:spPr>
          <a:xfrm>
            <a:off x="4547938" y="3681409"/>
            <a:ext cx="7644062" cy="3176595"/>
          </a:xfrm>
          <a:prstGeom prst="rect">
            <a:avLst/>
          </a:prstGeom>
        </p:spPr>
      </p:pic>
      <p:sp>
        <p:nvSpPr>
          <p:cNvPr id="15" name="Rectangle 14">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8BE96-2D70-2371-74C3-B1B506CEDDEF}"/>
              </a:ext>
            </a:extLst>
          </p:cNvPr>
          <p:cNvSpPr>
            <a:spLocks noGrp="1"/>
          </p:cNvSpPr>
          <p:nvPr>
            <p:ph type="ctrTitle"/>
          </p:nvPr>
        </p:nvSpPr>
        <p:spPr>
          <a:xfrm>
            <a:off x="838200" y="1115219"/>
            <a:ext cx="5395912" cy="2387600"/>
          </a:xfrm>
        </p:spPr>
        <p:txBody>
          <a:bodyPr>
            <a:normAutofit/>
          </a:bodyPr>
          <a:lstStyle/>
          <a:p>
            <a:r>
              <a:rPr lang="en-US" sz="3900" dirty="0">
                <a:solidFill>
                  <a:schemeClr val="bg1"/>
                </a:solidFill>
                <a:latin typeface="Playfair Display" panose="00000500000000000000" pitchFamily="2" charset="0"/>
              </a:rPr>
              <a:t>School Board Members Duty of Loyalty and Care </a:t>
            </a:r>
            <a:br>
              <a:rPr lang="en-US" sz="3900" dirty="0">
                <a:solidFill>
                  <a:schemeClr val="bg1"/>
                </a:solidFill>
                <a:latin typeface="Playfair Display" panose="00000500000000000000" pitchFamily="2" charset="0"/>
              </a:rPr>
            </a:br>
            <a:r>
              <a:rPr lang="en-US" sz="3900" dirty="0">
                <a:solidFill>
                  <a:schemeClr val="bg1"/>
                </a:solidFill>
                <a:latin typeface="Playfair Display" panose="00000500000000000000" pitchFamily="2" charset="0"/>
              </a:rPr>
              <a:t>December 13, 2023</a:t>
            </a:r>
          </a:p>
        </p:txBody>
      </p:sp>
      <p:cxnSp>
        <p:nvCxnSpPr>
          <p:cNvPr id="17" name="Straight Connector 16">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AutoShape 2">
            <a:extLst>
              <a:ext uri="{FF2B5EF4-FFF2-40B4-BE49-F238E27FC236}">
                <a16:creationId xmlns:a16="http://schemas.microsoft.com/office/drawing/2014/main" id="{BB0AA01F-8A0E-BEC1-DC25-8D0C46464548}"/>
              </a:ext>
            </a:extLst>
          </p:cNvPr>
          <p:cNvSpPr>
            <a:spLocks noChangeAspect="1" noChangeArrowheads="1"/>
          </p:cNvSpPr>
          <p:nvPr/>
        </p:nvSpPr>
        <p:spPr bwMode="auto">
          <a:xfrm>
            <a:off x="4566920" y="3348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564E2E7-7C9E-A8AB-759F-5C28F89C5345}"/>
              </a:ext>
            </a:extLst>
          </p:cNvPr>
          <p:cNvSpPr>
            <a:spLocks noGrp="1"/>
          </p:cNvSpPr>
          <p:nvPr>
            <p:ph type="sldNum" sz="quarter" idx="12"/>
          </p:nvPr>
        </p:nvSpPr>
        <p:spPr/>
        <p:txBody>
          <a:bodyPr/>
          <a:lstStyle/>
          <a:p>
            <a:fld id="{35BFCE43-EE8A-454E-AEBD-3D2B76204578}" type="slidenum">
              <a:rPr lang="en-US" smtClean="0"/>
              <a:t>37</a:t>
            </a:fld>
            <a:endParaRPr lang="en-US"/>
          </a:p>
        </p:txBody>
      </p:sp>
    </p:spTree>
    <p:extLst>
      <p:ext uri="{BB962C8B-B14F-4D97-AF65-F5344CB8AC3E}">
        <p14:creationId xmlns:p14="http://schemas.microsoft.com/office/powerpoint/2010/main" val="92947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2CE003-7CB4-53A8-D33C-E6E4CA60CF42}"/>
              </a:ext>
            </a:extLst>
          </p:cNvPr>
          <p:cNvSpPr>
            <a:spLocks noGrp="1"/>
          </p:cNvSpPr>
          <p:nvPr>
            <p:ph type="title"/>
          </p:nvPr>
        </p:nvSpPr>
        <p:spPr>
          <a:xfrm>
            <a:off x="1136397" y="502021"/>
            <a:ext cx="4959603" cy="1642969"/>
          </a:xfrm>
        </p:spPr>
        <p:txBody>
          <a:bodyPr anchor="b">
            <a:normAutofit/>
          </a:bodyPr>
          <a:lstStyle/>
          <a:p>
            <a:r>
              <a:rPr lang="en-US" sz="4000"/>
              <a:t>Fiduciary Duties of School Board Members </a:t>
            </a:r>
          </a:p>
        </p:txBody>
      </p:sp>
      <p:sp>
        <p:nvSpPr>
          <p:cNvPr id="3" name="Content Placeholder 2">
            <a:extLst>
              <a:ext uri="{FF2B5EF4-FFF2-40B4-BE49-F238E27FC236}">
                <a16:creationId xmlns:a16="http://schemas.microsoft.com/office/drawing/2014/main" id="{45F476CE-D889-CB83-455F-8A024A896FC3}"/>
              </a:ext>
            </a:extLst>
          </p:cNvPr>
          <p:cNvSpPr>
            <a:spLocks noGrp="1"/>
          </p:cNvSpPr>
          <p:nvPr>
            <p:ph idx="1"/>
          </p:nvPr>
        </p:nvSpPr>
        <p:spPr>
          <a:xfrm>
            <a:off x="1136397" y="2418408"/>
            <a:ext cx="4959603" cy="3522569"/>
          </a:xfrm>
        </p:spPr>
        <p:txBody>
          <a:bodyPr anchor="t">
            <a:normAutofit/>
          </a:bodyPr>
          <a:lstStyle/>
          <a:p>
            <a:pPr marL="0" indent="0">
              <a:buNone/>
            </a:pPr>
            <a:r>
              <a:rPr lang="en-US" sz="2000"/>
              <a:t>Every member should be familiar with the basic fiduciary duties as School Board Members, which include: </a:t>
            </a:r>
          </a:p>
          <a:p>
            <a:pPr lvl="1"/>
            <a:r>
              <a:rPr lang="en-US" sz="2000"/>
              <a:t>Duty of Care </a:t>
            </a:r>
          </a:p>
          <a:p>
            <a:pPr lvl="1"/>
            <a:r>
              <a:rPr lang="en-US" sz="2000"/>
              <a:t>Duty of Loyalty and </a:t>
            </a:r>
          </a:p>
          <a:p>
            <a:pPr lvl="1"/>
            <a:r>
              <a:rPr lang="en-US" sz="2000"/>
              <a:t>Duty of Obedience </a:t>
            </a:r>
          </a:p>
        </p:txBody>
      </p:sp>
      <p:pic>
        <p:nvPicPr>
          <p:cNvPr id="52" name="Picture 51" descr="Yellow paper ship leading among white ships">
            <a:extLst>
              <a:ext uri="{FF2B5EF4-FFF2-40B4-BE49-F238E27FC236}">
                <a16:creationId xmlns:a16="http://schemas.microsoft.com/office/drawing/2014/main" id="{372782D9-5E06-D06B-5001-00CA0C8BBA6F}"/>
              </a:ext>
            </a:extLst>
          </p:cNvPr>
          <p:cNvPicPr>
            <a:picLocks noChangeAspect="1"/>
          </p:cNvPicPr>
          <p:nvPr/>
        </p:nvPicPr>
        <p:blipFill rotWithShape="1">
          <a:blip r:embed="rId2"/>
          <a:srcRect l="21904" t="9091" r="1385"/>
          <a:stretch/>
        </p:blipFill>
        <p:spPr>
          <a:xfrm>
            <a:off x="6512442" y="1165003"/>
            <a:ext cx="5201023" cy="4114236"/>
          </a:xfrm>
          <a:prstGeom prst="rect">
            <a:avLst/>
          </a:prstGeom>
        </p:spPr>
      </p:pic>
      <p:sp>
        <p:nvSpPr>
          <p:cNvPr id="71" name="Rectangle 7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BCAA275-2F35-D3FC-C803-3C556C51F733}"/>
              </a:ext>
            </a:extLst>
          </p:cNvPr>
          <p:cNvSpPr>
            <a:spLocks noGrp="1"/>
          </p:cNvSpPr>
          <p:nvPr>
            <p:ph type="sldNum" sz="quarter" idx="12"/>
          </p:nvPr>
        </p:nvSpPr>
        <p:spPr/>
        <p:txBody>
          <a:bodyPr/>
          <a:lstStyle/>
          <a:p>
            <a:fld id="{35BFCE43-EE8A-454E-AEBD-3D2B76204578}" type="slidenum">
              <a:rPr lang="en-US" smtClean="0"/>
              <a:t>38</a:t>
            </a:fld>
            <a:endParaRPr lang="en-US"/>
          </a:p>
        </p:txBody>
      </p:sp>
    </p:spTree>
    <p:extLst>
      <p:ext uri="{BB962C8B-B14F-4D97-AF65-F5344CB8AC3E}">
        <p14:creationId xmlns:p14="http://schemas.microsoft.com/office/powerpoint/2010/main" val="1323531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67A02-92DB-A5B8-8558-1569C8B24F6F}"/>
              </a:ext>
            </a:extLst>
          </p:cNvPr>
          <p:cNvSpPr>
            <a:spLocks noGrp="1"/>
          </p:cNvSpPr>
          <p:nvPr>
            <p:ph type="title"/>
          </p:nvPr>
        </p:nvSpPr>
        <p:spPr>
          <a:xfrm>
            <a:off x="1136397" y="502021"/>
            <a:ext cx="4959603" cy="1642969"/>
          </a:xfrm>
        </p:spPr>
        <p:txBody>
          <a:bodyPr anchor="b">
            <a:normAutofit/>
          </a:bodyPr>
          <a:lstStyle/>
          <a:p>
            <a:r>
              <a:rPr lang="en-US" sz="4000"/>
              <a:t>What is a Fiduciary Duty? </a:t>
            </a:r>
          </a:p>
        </p:txBody>
      </p:sp>
      <p:sp>
        <p:nvSpPr>
          <p:cNvPr id="3" name="Content Placeholder 2">
            <a:extLst>
              <a:ext uri="{FF2B5EF4-FFF2-40B4-BE49-F238E27FC236}">
                <a16:creationId xmlns:a16="http://schemas.microsoft.com/office/drawing/2014/main" id="{BE8CD7A1-36BA-9B51-1C6F-02AC8748AE63}"/>
              </a:ext>
            </a:extLst>
          </p:cNvPr>
          <p:cNvSpPr>
            <a:spLocks noGrp="1"/>
          </p:cNvSpPr>
          <p:nvPr>
            <p:ph idx="1"/>
          </p:nvPr>
        </p:nvSpPr>
        <p:spPr>
          <a:xfrm>
            <a:off x="1136397" y="2418408"/>
            <a:ext cx="4959603" cy="3522569"/>
          </a:xfrm>
        </p:spPr>
        <p:txBody>
          <a:bodyPr anchor="t">
            <a:normAutofit/>
          </a:bodyPr>
          <a:lstStyle/>
          <a:p>
            <a:r>
              <a:rPr lang="en-US" sz="1700"/>
              <a:t>Simply stated – A fiduciary duty consists of the responsibilities held by certain persons in positions of trust.</a:t>
            </a:r>
          </a:p>
          <a:p>
            <a:r>
              <a:rPr lang="en-US" sz="1700"/>
              <a:t>As a school board member, you have been elected (or appointed) to a position where the community trusts you with the education of their children. </a:t>
            </a:r>
          </a:p>
          <a:p>
            <a:r>
              <a:rPr lang="en-US" sz="1700"/>
              <a:t>With that comes a lot of responsibility. </a:t>
            </a:r>
          </a:p>
          <a:p>
            <a:r>
              <a:rPr lang="en-US" sz="1700"/>
              <a:t>The Board (and individual members) have an obligation to act within the scope of its authority and discharge its duties with proper care and loyalty.  Doing so will help protect the board if legal action is taken against the School and ensure that the Board is run efficiently and with care.</a:t>
            </a:r>
          </a:p>
        </p:txBody>
      </p:sp>
      <p:pic>
        <p:nvPicPr>
          <p:cNvPr id="34" name="Graphic 33" descr="Judge">
            <a:extLst>
              <a:ext uri="{FF2B5EF4-FFF2-40B4-BE49-F238E27FC236}">
                <a16:creationId xmlns:a16="http://schemas.microsoft.com/office/drawing/2014/main" id="{D31E8F26-7C87-D177-CB15-D9386BFFDE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2442" y="621610"/>
            <a:ext cx="5201023" cy="5201023"/>
          </a:xfrm>
          <a:prstGeom prst="rect">
            <a:avLst/>
          </a:prstGeom>
        </p:spPr>
      </p:pic>
      <p:sp>
        <p:nvSpPr>
          <p:cNvPr id="48" name="Rectangle 4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23C581B-9DA9-467E-B9EE-5DF4E8763ADD}"/>
              </a:ext>
            </a:extLst>
          </p:cNvPr>
          <p:cNvSpPr>
            <a:spLocks noGrp="1"/>
          </p:cNvSpPr>
          <p:nvPr>
            <p:ph type="sldNum" sz="quarter" idx="12"/>
          </p:nvPr>
        </p:nvSpPr>
        <p:spPr/>
        <p:txBody>
          <a:bodyPr/>
          <a:lstStyle/>
          <a:p>
            <a:fld id="{35BFCE43-EE8A-454E-AEBD-3D2B76204578}" type="slidenum">
              <a:rPr lang="en-US" smtClean="0"/>
              <a:t>39</a:t>
            </a:fld>
            <a:endParaRPr lang="en-US"/>
          </a:p>
        </p:txBody>
      </p:sp>
    </p:spTree>
    <p:extLst>
      <p:ext uri="{BB962C8B-B14F-4D97-AF65-F5344CB8AC3E}">
        <p14:creationId xmlns:p14="http://schemas.microsoft.com/office/powerpoint/2010/main" val="466461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00596-51A8-D4CC-8DA6-E9A7BF38C36E}"/>
              </a:ext>
            </a:extLst>
          </p:cNvPr>
          <p:cNvSpPr>
            <a:spLocks noGrp="1"/>
          </p:cNvSpPr>
          <p:nvPr>
            <p:ph type="title"/>
          </p:nvPr>
        </p:nvSpPr>
        <p:spPr>
          <a:xfrm>
            <a:off x="1136398" y="502021"/>
            <a:ext cx="5427525" cy="1667997"/>
          </a:xfrm>
        </p:spPr>
        <p:txBody>
          <a:bodyPr anchor="b">
            <a:normAutofit/>
          </a:bodyPr>
          <a:lstStyle/>
          <a:p>
            <a:r>
              <a:rPr lang="en-US" sz="4000"/>
              <a:t>Training Topics </a:t>
            </a:r>
          </a:p>
        </p:txBody>
      </p:sp>
      <p:sp>
        <p:nvSpPr>
          <p:cNvPr id="3" name="Content Placeholder 2">
            <a:extLst>
              <a:ext uri="{FF2B5EF4-FFF2-40B4-BE49-F238E27FC236}">
                <a16:creationId xmlns:a16="http://schemas.microsoft.com/office/drawing/2014/main" id="{1FA1EAB0-02E3-D191-D7DD-DC1BD976EAC7}"/>
              </a:ext>
            </a:extLst>
          </p:cNvPr>
          <p:cNvSpPr>
            <a:spLocks noGrp="1"/>
          </p:cNvSpPr>
          <p:nvPr>
            <p:ph idx="1"/>
          </p:nvPr>
        </p:nvSpPr>
        <p:spPr>
          <a:xfrm>
            <a:off x="1136398" y="2405467"/>
            <a:ext cx="5427526" cy="3535083"/>
          </a:xfrm>
        </p:spPr>
        <p:txBody>
          <a:bodyPr anchor="t">
            <a:normAutofit/>
          </a:bodyPr>
          <a:lstStyle/>
          <a:p>
            <a:pPr marL="0" indent="0">
              <a:buNone/>
            </a:pPr>
            <a:r>
              <a:rPr lang="en-US" sz="2000" dirty="0"/>
              <a:t>Board Best Practices and Roles and Responsibilities of Board Members </a:t>
            </a:r>
          </a:p>
          <a:p>
            <a:pPr marL="0" indent="0">
              <a:buNone/>
            </a:pPr>
            <a:r>
              <a:rPr lang="en-US" sz="2000" dirty="0"/>
              <a:t>Board Member Duties of Loyalty and Care </a:t>
            </a:r>
          </a:p>
          <a:p>
            <a:pPr marL="0" indent="0">
              <a:buNone/>
            </a:pPr>
            <a:r>
              <a:rPr lang="en-US" sz="2000" dirty="0"/>
              <a:t>Managing Conflict of Interests </a:t>
            </a:r>
          </a:p>
          <a:p>
            <a:pPr marL="0" indent="0">
              <a:buNone/>
            </a:pPr>
            <a:r>
              <a:rPr lang="en-US" sz="2000" dirty="0"/>
              <a:t>Board Governance and Roberts Rules of Order </a:t>
            </a:r>
          </a:p>
          <a:p>
            <a:pPr marL="0" indent="0">
              <a:buNone/>
            </a:pPr>
            <a:r>
              <a:rPr lang="en-US" sz="2000" dirty="0"/>
              <a:t>Importance of Policy Development </a:t>
            </a:r>
          </a:p>
        </p:txBody>
      </p:sp>
      <p:pic>
        <p:nvPicPr>
          <p:cNvPr id="5" name="Picture 4" descr="Checkmate in a chess game">
            <a:extLst>
              <a:ext uri="{FF2B5EF4-FFF2-40B4-BE49-F238E27FC236}">
                <a16:creationId xmlns:a16="http://schemas.microsoft.com/office/drawing/2014/main" id="{BD02FDDF-D6B8-4ADF-1004-531378509DC0}"/>
              </a:ext>
            </a:extLst>
          </p:cNvPr>
          <p:cNvPicPr>
            <a:picLocks noChangeAspect="1"/>
          </p:cNvPicPr>
          <p:nvPr/>
        </p:nvPicPr>
        <p:blipFill rotWithShape="1">
          <a:blip r:embed="rId2"/>
          <a:srcRect l="10033" r="14218"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6" name="Rectangle 1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4C67032-4B41-90D8-F0FD-2B483503B2B5}"/>
              </a:ext>
            </a:extLst>
          </p:cNvPr>
          <p:cNvSpPr>
            <a:spLocks noGrp="1"/>
          </p:cNvSpPr>
          <p:nvPr>
            <p:ph type="sldNum" sz="quarter" idx="12"/>
          </p:nvPr>
        </p:nvSpPr>
        <p:spPr/>
        <p:txBody>
          <a:bodyPr/>
          <a:lstStyle/>
          <a:p>
            <a:fld id="{35BFCE43-EE8A-454E-AEBD-3D2B76204578}" type="slidenum">
              <a:rPr lang="en-US" smtClean="0"/>
              <a:t>4</a:t>
            </a:fld>
            <a:endParaRPr lang="en-US"/>
          </a:p>
        </p:txBody>
      </p:sp>
    </p:spTree>
    <p:extLst>
      <p:ext uri="{BB962C8B-B14F-4D97-AF65-F5344CB8AC3E}">
        <p14:creationId xmlns:p14="http://schemas.microsoft.com/office/powerpoint/2010/main" val="1347219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5A2D66-CD23-8017-F585-CACDE8A8E0B7}"/>
              </a:ext>
            </a:extLst>
          </p:cNvPr>
          <p:cNvSpPr>
            <a:spLocks noGrp="1"/>
          </p:cNvSpPr>
          <p:nvPr>
            <p:ph type="title"/>
          </p:nvPr>
        </p:nvSpPr>
        <p:spPr>
          <a:xfrm>
            <a:off x="1136397" y="502021"/>
            <a:ext cx="4959603" cy="1642969"/>
          </a:xfrm>
        </p:spPr>
        <p:txBody>
          <a:bodyPr anchor="b">
            <a:normAutofit/>
          </a:bodyPr>
          <a:lstStyle/>
          <a:p>
            <a:r>
              <a:rPr lang="en-US" sz="4000"/>
              <a:t>Duty of Care </a:t>
            </a:r>
          </a:p>
        </p:txBody>
      </p:sp>
      <p:sp>
        <p:nvSpPr>
          <p:cNvPr id="3" name="Content Placeholder 2">
            <a:extLst>
              <a:ext uri="{FF2B5EF4-FFF2-40B4-BE49-F238E27FC236}">
                <a16:creationId xmlns:a16="http://schemas.microsoft.com/office/drawing/2014/main" id="{3EC02A65-1EDD-FEE2-48E7-7ACF2633A99F}"/>
              </a:ext>
            </a:extLst>
          </p:cNvPr>
          <p:cNvSpPr>
            <a:spLocks noGrp="1"/>
          </p:cNvSpPr>
          <p:nvPr>
            <p:ph idx="1"/>
          </p:nvPr>
        </p:nvSpPr>
        <p:spPr>
          <a:xfrm>
            <a:off x="1136397" y="2418408"/>
            <a:ext cx="4959603" cy="3522569"/>
          </a:xfrm>
        </p:spPr>
        <p:txBody>
          <a:bodyPr anchor="t">
            <a:normAutofit/>
          </a:bodyPr>
          <a:lstStyle/>
          <a:p>
            <a:pPr marL="0" indent="0">
              <a:buNone/>
            </a:pPr>
            <a:r>
              <a:rPr lang="en-US" sz="2000"/>
              <a:t>The requirement that requires a Board member to take care of the School by ensuring the prudent use of all assets, including people, facilities and good will.   Included in this duty is:</a:t>
            </a:r>
          </a:p>
          <a:p>
            <a:pPr marL="457200" lvl="1" indent="0">
              <a:buNone/>
            </a:pPr>
            <a:r>
              <a:rPr lang="en-US" sz="2000"/>
              <a:t>To actively participate in making decisions for the school and to exercise their best judgment when doing so. </a:t>
            </a:r>
          </a:p>
          <a:p>
            <a:pPr marL="457200" lvl="1" indent="0">
              <a:buNone/>
            </a:pPr>
            <a:endParaRPr lang="en-US" sz="2000"/>
          </a:p>
          <a:p>
            <a:pPr marL="457200" lvl="1" indent="0">
              <a:buNone/>
            </a:pPr>
            <a:r>
              <a:rPr lang="en-US" sz="2000"/>
              <a:t>Not to act based on rumor or gossip but on the facts after investigation.</a:t>
            </a:r>
          </a:p>
        </p:txBody>
      </p:sp>
      <p:pic>
        <p:nvPicPr>
          <p:cNvPr id="33" name="Graphic 32" descr="Schoolhouse">
            <a:extLst>
              <a:ext uri="{FF2B5EF4-FFF2-40B4-BE49-F238E27FC236}">
                <a16:creationId xmlns:a16="http://schemas.microsoft.com/office/drawing/2014/main" id="{DDB4802D-72F1-3B37-D975-504FA02EB6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2442" y="621610"/>
            <a:ext cx="5201023" cy="5201023"/>
          </a:xfrm>
          <a:prstGeom prst="rect">
            <a:avLst/>
          </a:prstGeom>
        </p:spPr>
      </p:pic>
      <p:sp>
        <p:nvSpPr>
          <p:cNvPr id="47" name="Rectangle 46">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6397582-09D4-9647-98D3-4C2742FC573A}"/>
              </a:ext>
            </a:extLst>
          </p:cNvPr>
          <p:cNvSpPr>
            <a:spLocks noGrp="1"/>
          </p:cNvSpPr>
          <p:nvPr>
            <p:ph type="sldNum" sz="quarter" idx="12"/>
          </p:nvPr>
        </p:nvSpPr>
        <p:spPr/>
        <p:txBody>
          <a:bodyPr/>
          <a:lstStyle/>
          <a:p>
            <a:fld id="{35BFCE43-EE8A-454E-AEBD-3D2B76204578}" type="slidenum">
              <a:rPr lang="en-US" smtClean="0"/>
              <a:t>40</a:t>
            </a:fld>
            <a:endParaRPr lang="en-US"/>
          </a:p>
        </p:txBody>
      </p:sp>
    </p:spTree>
    <p:extLst>
      <p:ext uri="{BB962C8B-B14F-4D97-AF65-F5344CB8AC3E}">
        <p14:creationId xmlns:p14="http://schemas.microsoft.com/office/powerpoint/2010/main" val="2506667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371599" y="294538"/>
            <a:ext cx="9895951" cy="1033669"/>
          </a:xfrm>
        </p:spPr>
        <p:txBody>
          <a:bodyPr vert="horz" lIns="91440" tIns="45720" rIns="91440" bIns="45720" rtlCol="0" anchor="ctr">
            <a:normAutofit/>
          </a:bodyPr>
          <a:lstStyle/>
          <a:p>
            <a:r>
              <a:rPr lang="en-US" sz="4000" kern="1200">
                <a:solidFill>
                  <a:srgbClr val="FFFFFF"/>
                </a:solidFill>
                <a:latin typeface="+mj-lt"/>
                <a:ea typeface="+mj-ea"/>
                <a:cs typeface="+mj-cs"/>
              </a:rPr>
              <a:t>Accountability – Duty of Care</a:t>
            </a:r>
            <a:endParaRPr lang="en-US" sz="4000" kern="1200" dirty="0">
              <a:solidFill>
                <a:srgbClr val="FFFFFF"/>
              </a:solidFill>
              <a:latin typeface="+mj-lt"/>
              <a:ea typeface="+mj-ea"/>
              <a:cs typeface="+mj-cs"/>
            </a:endParaRPr>
          </a:p>
        </p:txBody>
      </p:sp>
      <p:sp>
        <p:nvSpPr>
          <p:cNvPr id="7" name="Content Placeholder 2"/>
          <p:cNvSpPr>
            <a:spLocks noGrp="1"/>
          </p:cNvSpPr>
          <p:nvPr>
            <p:ph idx="4294967295"/>
          </p:nvPr>
        </p:nvSpPr>
        <p:spPr>
          <a:xfrm>
            <a:off x="130630" y="1622745"/>
            <a:ext cx="11914700" cy="5099524"/>
          </a:xfrm>
        </p:spPr>
        <p:txBody>
          <a:bodyPr vert="horz" lIns="91440" tIns="45720" rIns="91440" bIns="45720" rtlCol="0" anchor="ctr">
            <a:normAutofit/>
          </a:bodyPr>
          <a:lstStyle/>
          <a:p>
            <a:pPr>
              <a:lnSpc>
                <a:spcPct val="100000"/>
              </a:lnSpc>
            </a:pPr>
            <a:r>
              <a:rPr lang="en-US" sz="1400" dirty="0"/>
              <a:t>Board members also have a Duty of Care to act in good faith in the best interests of the Organization.  The Duty of Care requires that you exercise reasonable care in all decision making, without placing the organization at risk of losses due to carelessness, or failure to be careful with the organization’s assets.  </a:t>
            </a:r>
          </a:p>
          <a:p>
            <a:pPr>
              <a:lnSpc>
                <a:spcPct val="100000"/>
              </a:lnSpc>
            </a:pPr>
            <a:r>
              <a:rPr lang="en-US" sz="1400" dirty="0"/>
              <a:t>You must act in “good faith.” This means you act in a state of mind denoting honesty of purpose, free from intention to defraud, and with faithfulness to your duties and obligations. It requires that you use your best judgment.  When in doubt – get more information before you act!</a:t>
            </a:r>
          </a:p>
          <a:p>
            <a:pPr>
              <a:lnSpc>
                <a:spcPct val="100000"/>
              </a:lnSpc>
            </a:pPr>
            <a:r>
              <a:rPr lang="en-US" sz="1400" dirty="0"/>
              <a:t>The biggest problem Boards face is you are not accountants or business administrators.  This duty does not require you to be.  But you must be a financial </a:t>
            </a:r>
            <a:r>
              <a:rPr lang="en-US" sz="1400" b="1" dirty="0"/>
              <a:t>questioner</a:t>
            </a:r>
            <a:r>
              <a:rPr lang="en-US" sz="1400" dirty="0"/>
              <a:t>.  If you do not understand something, you must be willing to ask questions and require answers. Some basic financial questions to ask:</a:t>
            </a:r>
          </a:p>
          <a:p>
            <a:pPr lvl="1">
              <a:lnSpc>
                <a:spcPct val="100000"/>
              </a:lnSpc>
            </a:pPr>
            <a:r>
              <a:rPr lang="en-US" sz="1400" dirty="0"/>
              <a:t>Is our financial plan consistent with our organizational plan? </a:t>
            </a:r>
          </a:p>
          <a:p>
            <a:pPr lvl="1">
              <a:lnSpc>
                <a:spcPct val="100000"/>
              </a:lnSpc>
            </a:pPr>
            <a:r>
              <a:rPr lang="en-US" sz="1400" dirty="0"/>
              <a:t>Is our cash flow projected enough to cover our actual operating expenses, and to meet the goals we have in the organizational plan?</a:t>
            </a:r>
          </a:p>
          <a:p>
            <a:pPr lvl="1">
              <a:lnSpc>
                <a:spcPct val="100000"/>
              </a:lnSpc>
            </a:pPr>
            <a:r>
              <a:rPr lang="en-US" sz="1400" dirty="0"/>
              <a:t>Do we have any funds in reserve if there are costs that are more than we budgeted for? </a:t>
            </a:r>
          </a:p>
          <a:p>
            <a:pPr lvl="1">
              <a:lnSpc>
                <a:spcPct val="100000"/>
              </a:lnSpc>
            </a:pPr>
            <a:r>
              <a:rPr lang="en-US" sz="1400" dirty="0"/>
              <a:t>Are there any areas of expense that are rising at a fast rate or are being spent at a rate that will cause a budget shortfall by the end of the year? </a:t>
            </a:r>
          </a:p>
          <a:p>
            <a:pPr lvl="1">
              <a:lnSpc>
                <a:spcPct val="100000"/>
              </a:lnSpc>
            </a:pPr>
            <a:r>
              <a:rPr lang="en-US" sz="1400" dirty="0"/>
              <a:t>Are we regularly comparing our financial expenses to our budgeted funds available?  </a:t>
            </a:r>
          </a:p>
          <a:p>
            <a:pPr lvl="1">
              <a:lnSpc>
                <a:spcPct val="100000"/>
              </a:lnSpc>
            </a:pPr>
            <a:r>
              <a:rPr lang="en-US" sz="1400" dirty="0"/>
              <a:t>Do we have checks and balances in place to make sure there is no fraud or waste? </a:t>
            </a:r>
          </a:p>
          <a:p>
            <a:pPr lvl="1">
              <a:lnSpc>
                <a:spcPct val="100000"/>
              </a:lnSpc>
            </a:pPr>
            <a:r>
              <a:rPr lang="en-US" sz="1400" dirty="0"/>
              <a:t>Are we meeting the guidelines our funding sources require for performance and for use of funds? </a:t>
            </a:r>
          </a:p>
          <a:p>
            <a:pPr lvl="1">
              <a:lnSpc>
                <a:spcPct val="100000"/>
              </a:lnSpc>
            </a:pPr>
            <a:r>
              <a:rPr lang="en-US" sz="1400" b="1" dirty="0"/>
              <a:t>Example:  </a:t>
            </a:r>
            <a:r>
              <a:rPr lang="en-US" sz="1400" dirty="0"/>
              <a:t>You have a budget of $15,000.00 for Board stipends.  6 months into the year you see a report that says you have spent $8,000.00.   It costs $1,000.00 per meeting for stipends. Would you: Modify the Budget to add another $8,000.00 by eliminating a key position in the organization, Keep spending and make budget changes at the end of the year? Call special meetings every month twice a month for the next 6 months? Cut back on Board meetings to the minimum required by your charter? </a:t>
            </a:r>
          </a:p>
        </p:txBody>
      </p:sp>
      <p:sp>
        <p:nvSpPr>
          <p:cNvPr id="3" name="Slide Number Placeholder 2">
            <a:extLst>
              <a:ext uri="{FF2B5EF4-FFF2-40B4-BE49-F238E27FC236}">
                <a16:creationId xmlns:a16="http://schemas.microsoft.com/office/drawing/2014/main" id="{70B64A4A-E4F1-221B-3D81-47430AB834D1}"/>
              </a:ext>
            </a:extLst>
          </p:cNvPr>
          <p:cNvSpPr>
            <a:spLocks noGrp="1"/>
          </p:cNvSpPr>
          <p:nvPr>
            <p:ph type="sldNum" sz="quarter" idx="12"/>
          </p:nvPr>
        </p:nvSpPr>
        <p:spPr/>
        <p:txBody>
          <a:bodyPr/>
          <a:lstStyle/>
          <a:p>
            <a:fld id="{35BFCE43-EE8A-454E-AEBD-3D2B76204578}" type="slidenum">
              <a:rPr lang="en-US" smtClean="0"/>
              <a:t>41</a:t>
            </a:fld>
            <a:endParaRPr lang="en-US"/>
          </a:p>
        </p:txBody>
      </p:sp>
    </p:spTree>
    <p:extLst>
      <p:ext uri="{BB962C8B-B14F-4D97-AF65-F5344CB8AC3E}">
        <p14:creationId xmlns:p14="http://schemas.microsoft.com/office/powerpoint/2010/main" val="107736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8D687C-DC52-D69F-4D75-E1ADCFBCB3FB}"/>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Duty of Loyalty </a:t>
            </a:r>
          </a:p>
        </p:txBody>
      </p:sp>
      <p:sp>
        <p:nvSpPr>
          <p:cNvPr id="3" name="Content Placeholder 2">
            <a:extLst>
              <a:ext uri="{FF2B5EF4-FFF2-40B4-BE49-F238E27FC236}">
                <a16:creationId xmlns:a16="http://schemas.microsoft.com/office/drawing/2014/main" id="{E2EBFD12-08C9-C7E6-B02A-A4C9641B126A}"/>
              </a:ext>
            </a:extLst>
          </p:cNvPr>
          <p:cNvSpPr>
            <a:spLocks noGrp="1"/>
          </p:cNvSpPr>
          <p:nvPr>
            <p:ph idx="1"/>
          </p:nvPr>
        </p:nvSpPr>
        <p:spPr>
          <a:xfrm>
            <a:off x="543140" y="1705047"/>
            <a:ext cx="11165305" cy="4957010"/>
          </a:xfrm>
        </p:spPr>
        <p:txBody>
          <a:bodyPr anchor="ctr">
            <a:normAutofit/>
          </a:bodyPr>
          <a:lstStyle/>
          <a:p>
            <a:r>
              <a:rPr lang="en-US" sz="2000" dirty="0"/>
              <a:t>Requires each individual Board member to put the interests of the school before their own personal and professional interests when acting on behalf of the Board in a decision-making capacity. </a:t>
            </a:r>
          </a:p>
          <a:p>
            <a:r>
              <a:rPr lang="en-US" sz="2000" dirty="0"/>
              <a:t>To follow the duty of loyalty, individual board members must act in the best interests of the School as a whole, as opposed to acting in their own self-interests or in the interests of a friend or family member. </a:t>
            </a:r>
          </a:p>
          <a:p>
            <a:r>
              <a:rPr lang="en-US" sz="2000" dirty="0"/>
              <a:t>All Board members have a duty of “loyalty” to the Organization.  This means you have the duty to make decisions and act in ways that are in the best interests of the organization and not in anyone else’s best interests.  Often the Duty of Loyalty is enforced through a Conflict of Interest Policy.  </a:t>
            </a:r>
          </a:p>
          <a:p>
            <a:pPr lvl="1">
              <a:buFont typeface="Wingdings" panose="05000000000000000000" pitchFamily="2" charset="2"/>
              <a:buChar char="Ø"/>
            </a:pPr>
            <a:r>
              <a:rPr lang="en-US" sz="2000" dirty="0"/>
              <a:t>Conflicts of Interest Include:</a:t>
            </a:r>
          </a:p>
          <a:p>
            <a:pPr lvl="2">
              <a:buFont typeface="Wingdings" panose="05000000000000000000" pitchFamily="2" charset="2"/>
              <a:buChar char="Ø"/>
            </a:pPr>
            <a:r>
              <a:rPr lang="en-US" dirty="0"/>
              <a:t>When someone in a position of trust has competing professional and personal interests</a:t>
            </a:r>
          </a:p>
          <a:p>
            <a:pPr lvl="2">
              <a:buFont typeface="Wingdings" panose="05000000000000000000" pitchFamily="2" charset="2"/>
              <a:buChar char="Ø"/>
            </a:pPr>
            <a:r>
              <a:rPr lang="en-US" dirty="0"/>
              <a:t>When someone makes a decision in an official capacity and they stand to profit personally</a:t>
            </a:r>
          </a:p>
          <a:p>
            <a:pPr lvl="2">
              <a:buFont typeface="Wingdings" panose="05000000000000000000" pitchFamily="2" charset="2"/>
              <a:buChar char="Ø"/>
            </a:pPr>
            <a:r>
              <a:rPr lang="en-US" dirty="0"/>
              <a:t>When your interests have the potential to conflict with the best interest of the organization or those you represent.</a:t>
            </a:r>
          </a:p>
          <a:p>
            <a:pPr lvl="1">
              <a:buFont typeface="Wingdings" panose="05000000000000000000" pitchFamily="2" charset="2"/>
              <a:buChar char="Ø"/>
            </a:pPr>
            <a:r>
              <a:rPr lang="en-US" sz="1900" dirty="0"/>
              <a:t>These conflicts can be a conflict you directly have with your own interests, with your family’s interests, or with you or your family’s professional or financial interests. </a:t>
            </a:r>
          </a:p>
          <a:p>
            <a:endParaRPr lang="en-US" sz="2400" dirty="0"/>
          </a:p>
        </p:txBody>
      </p:sp>
      <p:sp>
        <p:nvSpPr>
          <p:cNvPr id="4" name="Slide Number Placeholder 3">
            <a:extLst>
              <a:ext uri="{FF2B5EF4-FFF2-40B4-BE49-F238E27FC236}">
                <a16:creationId xmlns:a16="http://schemas.microsoft.com/office/drawing/2014/main" id="{7CA23C64-9BC3-BB3A-1AF0-6ACF17E2EBEB}"/>
              </a:ext>
            </a:extLst>
          </p:cNvPr>
          <p:cNvSpPr>
            <a:spLocks noGrp="1"/>
          </p:cNvSpPr>
          <p:nvPr>
            <p:ph type="sldNum" sz="quarter" idx="12"/>
          </p:nvPr>
        </p:nvSpPr>
        <p:spPr/>
        <p:txBody>
          <a:bodyPr/>
          <a:lstStyle/>
          <a:p>
            <a:fld id="{35BFCE43-EE8A-454E-AEBD-3D2B76204578}" type="slidenum">
              <a:rPr lang="en-US" smtClean="0"/>
              <a:t>42</a:t>
            </a:fld>
            <a:endParaRPr lang="en-US"/>
          </a:p>
        </p:txBody>
      </p:sp>
    </p:spTree>
    <p:extLst>
      <p:ext uri="{BB962C8B-B14F-4D97-AF65-F5344CB8AC3E}">
        <p14:creationId xmlns:p14="http://schemas.microsoft.com/office/powerpoint/2010/main" val="2034326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371599" y="294538"/>
            <a:ext cx="9895951" cy="1033669"/>
          </a:xfrm>
        </p:spPr>
        <p:txBody>
          <a:bodyPr>
            <a:normAutofit/>
          </a:bodyPr>
          <a:lstStyle/>
          <a:p>
            <a:r>
              <a:rPr lang="en-US" sz="4000" dirty="0">
                <a:solidFill>
                  <a:srgbClr val="FFFFFF"/>
                </a:solidFill>
              </a:rPr>
              <a:t>Accountability – Duty of Loyalty	</a:t>
            </a:r>
          </a:p>
        </p:txBody>
      </p:sp>
      <p:sp>
        <p:nvSpPr>
          <p:cNvPr id="3" name="Content Placeholder 2"/>
          <p:cNvSpPr>
            <a:spLocks noGrp="1"/>
          </p:cNvSpPr>
          <p:nvPr>
            <p:ph idx="1"/>
          </p:nvPr>
        </p:nvSpPr>
        <p:spPr>
          <a:xfrm>
            <a:off x="671513" y="1793080"/>
            <a:ext cx="11287125" cy="4679157"/>
          </a:xfrm>
        </p:spPr>
        <p:txBody>
          <a:bodyPr anchor="ctr">
            <a:normAutofit/>
          </a:bodyPr>
          <a:lstStyle/>
          <a:p>
            <a:pPr>
              <a:buFont typeface="Wingdings" panose="05000000000000000000" pitchFamily="2" charset="2"/>
              <a:buChar char="Ø"/>
            </a:pPr>
            <a:r>
              <a:rPr lang="en-US" sz="2000" dirty="0"/>
              <a:t>Compensation, Gifts and Gratuities.  For federally funded programs, Board members and staff may not accept compensation gifts or gratuities.  </a:t>
            </a:r>
          </a:p>
          <a:p>
            <a:pPr>
              <a:buFont typeface="Wingdings" panose="05000000000000000000" pitchFamily="2" charset="2"/>
              <a:buChar char="Ø"/>
            </a:pPr>
            <a:r>
              <a:rPr lang="en-US" sz="2000" dirty="0"/>
              <a:t>Policy: Acceptance of gifts, gratuities, or meals from contractors or personnel employed by the school or under consideration for employment or contract with the school unless such gift or gratuity is first disclosed to the School Board and then approved by motion.  If not approved, such gift or gratuity shall be turned over to the School for disposition. In recognition and support of local customs, those gifts given as part of community activities or Lakota custom are allowed, as long as the employee discloses the gift, in writing, to the Superintendent, and for Board members, as long as the Board member discloses the gift to the School Board, and the School Board approves the gift on the record. Takini School shall not use any federal funds to provide gifts to the School Board, and any gift must be approved by action of the School Board, and no gift shall exceed $100.00 in value.</a:t>
            </a:r>
          </a:p>
          <a:p>
            <a:pPr>
              <a:buFont typeface="Wingdings" panose="05000000000000000000" pitchFamily="2" charset="2"/>
              <a:buChar char="Ø"/>
            </a:pPr>
            <a:r>
              <a:rPr lang="en-US" sz="2000" dirty="0"/>
              <a:t>Some have a financial limit, and some don’t. </a:t>
            </a:r>
          </a:p>
          <a:p>
            <a:pPr>
              <a:buFont typeface="Wingdings" panose="05000000000000000000" pitchFamily="2" charset="2"/>
              <a:buChar char="Ø"/>
            </a:pPr>
            <a:r>
              <a:rPr lang="en-US" sz="2000" b="1" dirty="0"/>
              <a:t>Example</a:t>
            </a:r>
            <a:r>
              <a:rPr lang="en-US" sz="2000" dirty="0"/>
              <a:t>:  Contractor asks your daughter to make start quilts and buys them from her.  You are deciding whether the contractor receives a contract from your organization. What should you do? </a:t>
            </a:r>
          </a:p>
        </p:txBody>
      </p:sp>
      <p:sp>
        <p:nvSpPr>
          <p:cNvPr id="4" name="Slide Number Placeholder 3">
            <a:extLst>
              <a:ext uri="{FF2B5EF4-FFF2-40B4-BE49-F238E27FC236}">
                <a16:creationId xmlns:a16="http://schemas.microsoft.com/office/drawing/2014/main" id="{E2E6161A-1717-45B4-50E9-483EA5A1F1F3}"/>
              </a:ext>
            </a:extLst>
          </p:cNvPr>
          <p:cNvSpPr>
            <a:spLocks noGrp="1"/>
          </p:cNvSpPr>
          <p:nvPr>
            <p:ph type="sldNum" sz="quarter" idx="12"/>
          </p:nvPr>
        </p:nvSpPr>
        <p:spPr/>
        <p:txBody>
          <a:bodyPr/>
          <a:lstStyle/>
          <a:p>
            <a:fld id="{35BFCE43-EE8A-454E-AEBD-3D2B76204578}" type="slidenum">
              <a:rPr lang="en-US" smtClean="0"/>
              <a:t>43</a:t>
            </a:fld>
            <a:endParaRPr lang="en-US"/>
          </a:p>
        </p:txBody>
      </p:sp>
    </p:spTree>
    <p:extLst>
      <p:ext uri="{BB962C8B-B14F-4D97-AF65-F5344CB8AC3E}">
        <p14:creationId xmlns:p14="http://schemas.microsoft.com/office/powerpoint/2010/main" val="872892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3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Duty of Loyalty – Examples </a:t>
            </a:r>
          </a:p>
        </p:txBody>
      </p:sp>
      <p:sp>
        <p:nvSpPr>
          <p:cNvPr id="3" name="Content Placeholder 2"/>
          <p:cNvSpPr>
            <a:spLocks noGrp="1"/>
          </p:cNvSpPr>
          <p:nvPr>
            <p:ph idx="1"/>
          </p:nvPr>
        </p:nvSpPr>
        <p:spPr>
          <a:xfrm>
            <a:off x="4810259" y="649480"/>
            <a:ext cx="6555347" cy="5546047"/>
          </a:xfrm>
        </p:spPr>
        <p:txBody>
          <a:bodyPr anchor="ctr">
            <a:normAutofit/>
          </a:bodyPr>
          <a:lstStyle/>
          <a:p>
            <a:r>
              <a:rPr lang="en-US" altLang="en-US" sz="2000" dirty="0"/>
              <a:t>The School Administrator tells the Board that the program needs to purchase 5 acres</a:t>
            </a:r>
          </a:p>
          <a:p>
            <a:r>
              <a:rPr lang="en-US" altLang="en-US" sz="2000" dirty="0"/>
              <a:t>You (a board member) have some land for sale</a:t>
            </a:r>
          </a:p>
          <a:p>
            <a:pPr lvl="1"/>
            <a:r>
              <a:rPr lang="en-US" altLang="en-US" sz="2000" dirty="0"/>
              <a:t>Professional interest – School would benefit from the purchase</a:t>
            </a:r>
          </a:p>
          <a:p>
            <a:pPr lvl="1"/>
            <a:r>
              <a:rPr lang="en-US" altLang="en-US" sz="2000" dirty="0"/>
              <a:t>Personal interest – you would benefit from the sale</a:t>
            </a:r>
          </a:p>
          <a:p>
            <a:r>
              <a:rPr lang="en-US" altLang="en-US" sz="2000" dirty="0"/>
              <a:t>This is a conflict</a:t>
            </a:r>
          </a:p>
          <a:p>
            <a:endParaRPr lang="en-US" sz="2000" dirty="0"/>
          </a:p>
        </p:txBody>
      </p:sp>
      <p:sp>
        <p:nvSpPr>
          <p:cNvPr id="4" name="Slide Number Placeholder 3">
            <a:extLst>
              <a:ext uri="{FF2B5EF4-FFF2-40B4-BE49-F238E27FC236}">
                <a16:creationId xmlns:a16="http://schemas.microsoft.com/office/drawing/2014/main" id="{CDC72C3A-3514-3E90-F082-65563602B84A}"/>
              </a:ext>
            </a:extLst>
          </p:cNvPr>
          <p:cNvSpPr>
            <a:spLocks noGrp="1"/>
          </p:cNvSpPr>
          <p:nvPr>
            <p:ph type="sldNum" sz="quarter" idx="12"/>
          </p:nvPr>
        </p:nvSpPr>
        <p:spPr/>
        <p:txBody>
          <a:bodyPr/>
          <a:lstStyle/>
          <a:p>
            <a:fld id="{35BFCE43-EE8A-454E-AEBD-3D2B76204578}" type="slidenum">
              <a:rPr lang="en-US" smtClean="0"/>
              <a:t>44</a:t>
            </a:fld>
            <a:endParaRPr lang="en-US"/>
          </a:p>
        </p:txBody>
      </p:sp>
    </p:spTree>
    <p:extLst>
      <p:ext uri="{BB962C8B-B14F-4D97-AF65-F5344CB8AC3E}">
        <p14:creationId xmlns:p14="http://schemas.microsoft.com/office/powerpoint/2010/main" val="2479697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8BE96-2D70-2371-74C3-B1B506CEDDEF}"/>
              </a:ext>
            </a:extLst>
          </p:cNvPr>
          <p:cNvSpPr>
            <a:spLocks noGrp="1"/>
          </p:cNvSpPr>
          <p:nvPr>
            <p:ph type="ctrTitle"/>
          </p:nvPr>
        </p:nvSpPr>
        <p:spPr>
          <a:xfrm>
            <a:off x="638881" y="457200"/>
            <a:ext cx="10909640" cy="1368614"/>
          </a:xfrm>
        </p:spPr>
        <p:txBody>
          <a:bodyPr anchor="ctr">
            <a:normAutofit/>
          </a:bodyPr>
          <a:lstStyle/>
          <a:p>
            <a:r>
              <a:rPr lang="en-US" sz="6600">
                <a:latin typeface="Playfair Display" panose="00000500000000000000" pitchFamily="2" charset="0"/>
              </a:rPr>
              <a:t>QUESTIONS/DISCUSSION</a:t>
            </a:r>
          </a:p>
        </p:txBody>
      </p:sp>
      <p:sp>
        <p:nvSpPr>
          <p:cNvPr id="1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iver with rocks and trees and mountains in the background&#10;&#10;Description automatically generated">
            <a:extLst>
              <a:ext uri="{FF2B5EF4-FFF2-40B4-BE49-F238E27FC236}">
                <a16:creationId xmlns:a16="http://schemas.microsoft.com/office/drawing/2014/main" id="{8AB1728E-2FC8-BF3B-9C2D-C6D22C0E6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2866454"/>
            <a:ext cx="5614416" cy="3158108"/>
          </a:xfrm>
          <a:prstGeom prst="rect">
            <a:avLst/>
          </a:prstGeom>
        </p:spPr>
      </p:pic>
      <p:pic>
        <p:nvPicPr>
          <p:cNvPr id="5" name="Picture 4" descr="A blue and white logo&#10;&#10;Description automatically generated">
            <a:extLst>
              <a:ext uri="{FF2B5EF4-FFF2-40B4-BE49-F238E27FC236}">
                <a16:creationId xmlns:a16="http://schemas.microsoft.com/office/drawing/2014/main" id="{F6FA8625-FD8B-03E4-53D8-99D21E4E5E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71" b="89725" l="3834" r="96330">
                        <a14:foregroundMark x1="4894" y1="77615" x2="4894" y2="77615"/>
                        <a14:foregroundMark x1="3834" y1="77615" x2="3834" y2="77615"/>
                        <a14:foregroundMark x1="10359" y1="77248" x2="10359" y2="77248"/>
                        <a14:foregroundMark x1="17455" y1="77798" x2="17455" y2="77798"/>
                        <a14:foregroundMark x1="24307" y1="79450" x2="24307" y2="79450"/>
                        <a14:foregroundMark x1="32708" y1="81651" x2="32708" y2="81651"/>
                        <a14:foregroundMark x1="40212" y1="84037" x2="40212" y2="84037"/>
                        <a14:foregroundMark x1="47635" y1="81468" x2="47635" y2="81468"/>
                        <a14:foregroundMark x1="60930" y1="81835" x2="60930" y2="81835"/>
                        <a14:foregroundMark x1="66558" y1="84587" x2="66558" y2="84587"/>
                        <a14:foregroundMark x1="71615" y1="77798" x2="71615" y2="77798"/>
                        <a14:foregroundMark x1="81077" y1="77982" x2="81077" y2="77982"/>
                        <a14:foregroundMark x1="87847" y1="77798" x2="87847" y2="77798"/>
                        <a14:foregroundMark x1="96411" y1="77798" x2="96411" y2="78349"/>
                        <a14:foregroundMark x1="50408" y1="4771" x2="50408" y2="4771"/>
                        <a14:foregroundMark x1="44861" y1="37615" x2="44861" y2="37615"/>
                        <a14:foregroundMark x1="39967" y1="44771" x2="39967" y2="44771"/>
                        <a14:foregroundMark x1="37194" y1="55046" x2="37194" y2="55046"/>
                        <a14:foregroundMark x1="50489" y1="34495" x2="50489" y2="34495"/>
                        <a14:foregroundMark x1="55873" y1="37248" x2="55873" y2="37248"/>
                        <a14:foregroundMark x1="60848" y1="43853" x2="60848" y2="43853"/>
                        <a14:foregroundMark x1="64111" y1="54312" x2="64111" y2="54312"/>
                        <a14:backgroundMark x1="96656" y1="81101" x2="96656" y2="81101"/>
                        <a14:backgroundMark x1="48613" y1="54679" x2="48613" y2="54679"/>
                        <a14:backgroundMark x1="44209" y1="52294" x2="44209" y2="52294"/>
                        <a14:backgroundMark x1="41680" y1="53028" x2="41191" y2="53761"/>
                        <a14:backgroundMark x1="42496" y1="60367" x2="42496" y2="60367"/>
                        <a14:backgroundMark x1="38336" y1="64954" x2="38336" y2="64954"/>
                        <a14:backgroundMark x1="42170" y1="66789" x2="42170" y2="66789"/>
                        <a14:backgroundMark x1="45106" y1="46972" x2="45106" y2="46972"/>
                        <a14:backgroundMark x1="46982" y1="48440" x2="46982" y2="48440"/>
                        <a14:backgroundMark x1="48777" y1="44587" x2="48777" y2="44587"/>
                        <a14:backgroundMark x1="50816" y1="48073" x2="50816" y2="48073"/>
                        <a14:backgroundMark x1="51713" y1="44954" x2="51713" y2="44954"/>
                        <a14:backgroundMark x1="54078" y1="50459" x2="53997" y2="50826"/>
                        <a14:backgroundMark x1="56770" y1="47156" x2="56770" y2="47156"/>
                        <a14:backgroundMark x1="56607" y1="54862" x2="56607" y2="54862"/>
                        <a14:backgroundMark x1="60522" y1="54312" x2="60522" y2="54312"/>
                        <a14:backgroundMark x1="58564" y1="60734" x2="58564" y2="60734"/>
                        <a14:backgroundMark x1="60604" y1="62752" x2="60604" y2="62752"/>
                        <a14:backgroundMark x1="59380" y1="66606" x2="59380" y2="66606"/>
                        <a14:backgroundMark x1="49592" y1="27339" x2="49592" y2="27339"/>
                        <a14:backgroundMark x1="42822" y1="28807" x2="42822" y2="28807"/>
                        <a14:backgroundMark x1="35808" y1="25321" x2="35808" y2="25321"/>
                        <a14:backgroundMark x1="35889" y1="37798" x2="35889" y2="37798"/>
                        <a14:backgroundMark x1="30016" y1="37798" x2="30016" y2="37798"/>
                        <a14:backgroundMark x1="31648" y1="51376" x2="31648" y2="51376"/>
                        <a14:backgroundMark x1="26591" y1="58165" x2="26346" y2="58532"/>
                        <a14:backgroundMark x1="31321" y1="64771" x2="31321" y2="64771"/>
                        <a14:backgroundMark x1="35726" y1="63303" x2="35726" y2="63303"/>
                        <a14:backgroundMark x1="56852" y1="27890" x2="56852" y2="27890"/>
                        <a14:backgroundMark x1="62643" y1="26422" x2="62643" y2="26422"/>
                        <a14:backgroundMark x1="64763" y1="35413" x2="64763" y2="35413"/>
                        <a14:backgroundMark x1="69902" y1="36514" x2="69902" y2="36514"/>
                        <a14:backgroundMark x1="69168" y1="51193" x2="69168" y2="51193"/>
                        <a14:backgroundMark x1="74388" y1="55596" x2="74388" y2="55596"/>
                        <a14:backgroundMark x1="69576" y1="65138" x2="69576" y2="65138"/>
                        <a14:backgroundMark x1="49592" y1="60367" x2="49592" y2="60367"/>
                        <a14:backgroundMark x1="45351" y1="16147" x2="45351" y2="16147"/>
                        <a14:backgroundMark x1="55546" y1="15229" x2="55546" y2="15229"/>
                      </a14:backgroundRemoval>
                    </a14:imgEffect>
                  </a14:imgLayer>
                </a14:imgProps>
              </a:ext>
              <a:ext uri="{28A0092B-C50C-407E-A947-70E740481C1C}">
                <a14:useLocalDpi xmlns:a14="http://schemas.microsoft.com/office/drawing/2010/main" val="0"/>
              </a:ext>
            </a:extLst>
          </a:blip>
          <a:stretch>
            <a:fillRect/>
          </a:stretch>
        </p:blipFill>
        <p:spPr>
          <a:xfrm>
            <a:off x="6254496" y="3196300"/>
            <a:ext cx="5614416" cy="2498415"/>
          </a:xfrm>
          <a:prstGeom prst="rect">
            <a:avLst/>
          </a:prstGeom>
        </p:spPr>
      </p:pic>
      <p:sp>
        <p:nvSpPr>
          <p:cNvPr id="6" name="AutoShape 2">
            <a:extLst>
              <a:ext uri="{FF2B5EF4-FFF2-40B4-BE49-F238E27FC236}">
                <a16:creationId xmlns:a16="http://schemas.microsoft.com/office/drawing/2014/main" id="{BB0AA01F-8A0E-BEC1-DC25-8D0C46464548}"/>
              </a:ext>
            </a:extLst>
          </p:cNvPr>
          <p:cNvSpPr>
            <a:spLocks noChangeAspect="1" noChangeArrowheads="1"/>
          </p:cNvSpPr>
          <p:nvPr/>
        </p:nvSpPr>
        <p:spPr bwMode="auto">
          <a:xfrm>
            <a:off x="4566920" y="3348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0B2AC6BB-AD1C-3C3F-93B6-7FC69344032B}"/>
              </a:ext>
            </a:extLst>
          </p:cNvPr>
          <p:cNvSpPr>
            <a:spLocks noGrp="1"/>
          </p:cNvSpPr>
          <p:nvPr>
            <p:ph type="sldNum" sz="quarter" idx="12"/>
          </p:nvPr>
        </p:nvSpPr>
        <p:spPr/>
        <p:txBody>
          <a:bodyPr/>
          <a:lstStyle/>
          <a:p>
            <a:fld id="{35BFCE43-EE8A-454E-AEBD-3D2B76204578}" type="slidenum">
              <a:rPr lang="en-US" smtClean="0"/>
              <a:t>45</a:t>
            </a:fld>
            <a:endParaRPr lang="en-US"/>
          </a:p>
        </p:txBody>
      </p:sp>
    </p:spTree>
    <p:extLst>
      <p:ext uri="{BB962C8B-B14F-4D97-AF65-F5344CB8AC3E}">
        <p14:creationId xmlns:p14="http://schemas.microsoft.com/office/powerpoint/2010/main" val="1017646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iver with rocks and trees and mountains in the background&#10;&#10;Description automatically generated">
            <a:extLst>
              <a:ext uri="{FF2B5EF4-FFF2-40B4-BE49-F238E27FC236}">
                <a16:creationId xmlns:a16="http://schemas.microsoft.com/office/drawing/2014/main" id="{8AB1728E-2FC8-BF3B-9C2D-C6D22C0E602C}"/>
              </a:ext>
            </a:extLst>
          </p:cNvPr>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E8BE96-2D70-2371-74C3-B1B506CEDDEF}"/>
              </a:ext>
            </a:extLst>
          </p:cNvPr>
          <p:cNvSpPr>
            <a:spLocks noGrp="1"/>
          </p:cNvSpPr>
          <p:nvPr>
            <p:ph type="ctrTitle"/>
          </p:nvPr>
        </p:nvSpPr>
        <p:spPr>
          <a:xfrm>
            <a:off x="0" y="3856008"/>
            <a:ext cx="12192000" cy="2397790"/>
          </a:xfrm>
          <a:solidFill>
            <a:schemeClr val="accent1">
              <a:lumMod val="50000"/>
            </a:schemeClr>
          </a:solidFill>
        </p:spPr>
        <p:txBody>
          <a:bodyPr>
            <a:normAutofit/>
          </a:bodyPr>
          <a:lstStyle/>
          <a:p>
            <a:r>
              <a:rPr lang="en-US">
                <a:solidFill>
                  <a:schemeClr val="bg1"/>
                </a:solidFill>
                <a:latin typeface="Playfair Display" panose="00000500000000000000" pitchFamily="2" charset="0"/>
              </a:rPr>
              <a:t>Managing Conflict Of Interests </a:t>
            </a:r>
            <a:br>
              <a:rPr lang="en-US">
                <a:solidFill>
                  <a:schemeClr val="bg1"/>
                </a:solidFill>
                <a:latin typeface="Playfair Display" panose="00000500000000000000" pitchFamily="2" charset="0"/>
              </a:rPr>
            </a:br>
            <a:r>
              <a:rPr lang="en-US" sz="2800">
                <a:solidFill>
                  <a:schemeClr val="bg1"/>
                </a:solidFill>
                <a:latin typeface="Playfair Display" panose="00000500000000000000" pitchFamily="2" charset="0"/>
              </a:rPr>
              <a:t>December 13, 2023</a:t>
            </a:r>
            <a:endParaRPr lang="en-US" dirty="0">
              <a:solidFill>
                <a:schemeClr val="bg1"/>
              </a:solidFill>
              <a:latin typeface="Playfair Display" panose="00000500000000000000" pitchFamily="2" charset="0"/>
            </a:endParaRPr>
          </a:p>
        </p:txBody>
      </p:sp>
      <p:pic>
        <p:nvPicPr>
          <p:cNvPr id="5" name="Picture 4" descr="A blue and white logo&#10;&#10;Description automatically generated">
            <a:extLst>
              <a:ext uri="{FF2B5EF4-FFF2-40B4-BE49-F238E27FC236}">
                <a16:creationId xmlns:a16="http://schemas.microsoft.com/office/drawing/2014/main" id="{F6FA8625-FD8B-03E4-53D8-99D21E4E5E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71" b="89725" l="3834" r="96330">
                        <a14:foregroundMark x1="4894" y1="77615" x2="4894" y2="77615"/>
                        <a14:foregroundMark x1="3834" y1="77615" x2="3834" y2="77615"/>
                        <a14:foregroundMark x1="10359" y1="77248" x2="10359" y2="77248"/>
                        <a14:foregroundMark x1="17455" y1="77798" x2="17455" y2="77798"/>
                        <a14:foregroundMark x1="24307" y1="79450" x2="24307" y2="79450"/>
                        <a14:foregroundMark x1="32708" y1="81651" x2="32708" y2="81651"/>
                        <a14:foregroundMark x1="40212" y1="84037" x2="40212" y2="84037"/>
                        <a14:foregroundMark x1="47635" y1="81468" x2="47635" y2="81468"/>
                        <a14:foregroundMark x1="60930" y1="81835" x2="60930" y2="81835"/>
                        <a14:foregroundMark x1="66558" y1="84587" x2="66558" y2="84587"/>
                        <a14:foregroundMark x1="71615" y1="77798" x2="71615" y2="77798"/>
                        <a14:foregroundMark x1="81077" y1="77982" x2="81077" y2="77982"/>
                        <a14:foregroundMark x1="87847" y1="77798" x2="87847" y2="77798"/>
                        <a14:foregroundMark x1="96411" y1="77798" x2="96411" y2="78349"/>
                        <a14:foregroundMark x1="50408" y1="4771" x2="50408" y2="4771"/>
                        <a14:foregroundMark x1="44861" y1="37615" x2="44861" y2="37615"/>
                        <a14:foregroundMark x1="39967" y1="44771" x2="39967" y2="44771"/>
                        <a14:foregroundMark x1="37194" y1="55046" x2="37194" y2="55046"/>
                        <a14:foregroundMark x1="50489" y1="34495" x2="50489" y2="34495"/>
                        <a14:foregroundMark x1="55873" y1="37248" x2="55873" y2="37248"/>
                        <a14:foregroundMark x1="60848" y1="43853" x2="60848" y2="43853"/>
                        <a14:foregroundMark x1="64111" y1="54312" x2="64111" y2="54312"/>
                        <a14:backgroundMark x1="96656" y1="81101" x2="96656" y2="81101"/>
                        <a14:backgroundMark x1="48613" y1="54679" x2="48613" y2="54679"/>
                        <a14:backgroundMark x1="44209" y1="52294" x2="44209" y2="52294"/>
                        <a14:backgroundMark x1="41680" y1="53028" x2="41191" y2="53761"/>
                        <a14:backgroundMark x1="42496" y1="60367" x2="42496" y2="60367"/>
                        <a14:backgroundMark x1="38336" y1="64954" x2="38336" y2="64954"/>
                        <a14:backgroundMark x1="42170" y1="66789" x2="42170" y2="66789"/>
                        <a14:backgroundMark x1="45106" y1="46972" x2="45106" y2="46972"/>
                        <a14:backgroundMark x1="46982" y1="48440" x2="46982" y2="48440"/>
                        <a14:backgroundMark x1="48777" y1="44587" x2="48777" y2="44587"/>
                        <a14:backgroundMark x1="50816" y1="48073" x2="50816" y2="48073"/>
                        <a14:backgroundMark x1="51713" y1="44954" x2="51713" y2="44954"/>
                        <a14:backgroundMark x1="54078" y1="50459" x2="53997" y2="50826"/>
                        <a14:backgroundMark x1="56770" y1="47156" x2="56770" y2="47156"/>
                        <a14:backgroundMark x1="56607" y1="54862" x2="56607" y2="54862"/>
                        <a14:backgroundMark x1="60522" y1="54312" x2="60522" y2="54312"/>
                        <a14:backgroundMark x1="58564" y1="60734" x2="58564" y2="60734"/>
                        <a14:backgroundMark x1="60604" y1="62752" x2="60604" y2="62752"/>
                        <a14:backgroundMark x1="59380" y1="66606" x2="59380" y2="66606"/>
                        <a14:backgroundMark x1="49592" y1="27339" x2="49592" y2="27339"/>
                        <a14:backgroundMark x1="42822" y1="28807" x2="42822" y2="28807"/>
                        <a14:backgroundMark x1="35808" y1="25321" x2="35808" y2="25321"/>
                        <a14:backgroundMark x1="35889" y1="37798" x2="35889" y2="37798"/>
                        <a14:backgroundMark x1="30016" y1="37798" x2="30016" y2="37798"/>
                        <a14:backgroundMark x1="31648" y1="51376" x2="31648" y2="51376"/>
                        <a14:backgroundMark x1="26591" y1="58165" x2="26346" y2="58532"/>
                        <a14:backgroundMark x1="31321" y1="64771" x2="31321" y2="64771"/>
                        <a14:backgroundMark x1="35726" y1="63303" x2="35726" y2="63303"/>
                        <a14:backgroundMark x1="56852" y1="27890" x2="56852" y2="27890"/>
                        <a14:backgroundMark x1="62643" y1="26422" x2="62643" y2="26422"/>
                        <a14:backgroundMark x1="64763" y1="35413" x2="64763" y2="35413"/>
                        <a14:backgroundMark x1="69902" y1="36514" x2="69902" y2="36514"/>
                        <a14:backgroundMark x1="69168" y1="51193" x2="69168" y2="51193"/>
                        <a14:backgroundMark x1="74388" y1="55596" x2="74388" y2="55596"/>
                        <a14:backgroundMark x1="69576" y1="65138" x2="69576" y2="65138"/>
                        <a14:backgroundMark x1="49592" y1="60367" x2="49592" y2="60367"/>
                        <a14:backgroundMark x1="45351" y1="16147" x2="45351" y2="16147"/>
                        <a14:backgroundMark x1="55546" y1="15229" x2="55546" y2="15229"/>
                      </a14:backgroundRemoval>
                    </a14:imgEffect>
                  </a14:imgLayer>
                </a14:imgProps>
              </a:ext>
              <a:ext uri="{28A0092B-C50C-407E-A947-70E740481C1C}">
                <a14:useLocalDpi xmlns:a14="http://schemas.microsoft.com/office/drawing/2010/main" val="0"/>
              </a:ext>
            </a:extLst>
          </a:blip>
          <a:stretch>
            <a:fillRect/>
          </a:stretch>
        </p:blipFill>
        <p:spPr>
          <a:xfrm>
            <a:off x="3726317" y="1322822"/>
            <a:ext cx="4739365" cy="2106814"/>
          </a:xfrm>
          <a:prstGeom prst="rect">
            <a:avLst/>
          </a:prstGeom>
        </p:spPr>
      </p:pic>
      <p:sp>
        <p:nvSpPr>
          <p:cNvPr id="6" name="AutoShape 2">
            <a:extLst>
              <a:ext uri="{FF2B5EF4-FFF2-40B4-BE49-F238E27FC236}">
                <a16:creationId xmlns:a16="http://schemas.microsoft.com/office/drawing/2014/main" id="{BB0AA01F-8A0E-BEC1-DC25-8D0C46464548}"/>
              </a:ext>
            </a:extLst>
          </p:cNvPr>
          <p:cNvSpPr>
            <a:spLocks noChangeAspect="1" noChangeArrowheads="1"/>
          </p:cNvSpPr>
          <p:nvPr/>
        </p:nvSpPr>
        <p:spPr bwMode="auto">
          <a:xfrm>
            <a:off x="4566920" y="3348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A98BFEC-6ED1-DD72-98AB-B8EE1FACAC1E}"/>
              </a:ext>
            </a:extLst>
          </p:cNvPr>
          <p:cNvSpPr>
            <a:spLocks noGrp="1"/>
          </p:cNvSpPr>
          <p:nvPr>
            <p:ph type="sldNum" sz="quarter" idx="12"/>
          </p:nvPr>
        </p:nvSpPr>
        <p:spPr/>
        <p:txBody>
          <a:bodyPr/>
          <a:lstStyle/>
          <a:p>
            <a:fld id="{35BFCE43-EE8A-454E-AEBD-3D2B76204578}" type="slidenum">
              <a:rPr lang="en-US" smtClean="0"/>
              <a:t>46</a:t>
            </a:fld>
            <a:endParaRPr lang="en-US"/>
          </a:p>
        </p:txBody>
      </p:sp>
    </p:spTree>
    <p:extLst>
      <p:ext uri="{BB962C8B-B14F-4D97-AF65-F5344CB8AC3E}">
        <p14:creationId xmlns:p14="http://schemas.microsoft.com/office/powerpoint/2010/main" val="1841911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859D30-7511-A6B8-EB86-1AB6017E80EC}"/>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Conflicts of Interests </a:t>
            </a:r>
          </a:p>
        </p:txBody>
      </p:sp>
      <p:sp>
        <p:nvSpPr>
          <p:cNvPr id="3" name="Content Placeholder 2">
            <a:extLst>
              <a:ext uri="{FF2B5EF4-FFF2-40B4-BE49-F238E27FC236}">
                <a16:creationId xmlns:a16="http://schemas.microsoft.com/office/drawing/2014/main" id="{F3A9D90D-84F0-7B77-AA66-5E2999CDF0DD}"/>
              </a:ext>
            </a:extLst>
          </p:cNvPr>
          <p:cNvSpPr>
            <a:spLocks noGrp="1"/>
          </p:cNvSpPr>
          <p:nvPr>
            <p:ph idx="1"/>
          </p:nvPr>
        </p:nvSpPr>
        <p:spPr>
          <a:xfrm>
            <a:off x="557213" y="1885279"/>
            <a:ext cx="10538417" cy="4116276"/>
          </a:xfrm>
        </p:spPr>
        <p:txBody>
          <a:bodyPr anchor="ctr">
            <a:normAutofit/>
          </a:bodyPr>
          <a:lstStyle/>
          <a:p>
            <a:r>
              <a:rPr lang="en-US" sz="3200" dirty="0"/>
              <a:t>What are they?</a:t>
            </a:r>
          </a:p>
          <a:p>
            <a:r>
              <a:rPr lang="en-US" sz="3200" dirty="0"/>
              <a:t>Why and how should you avoid them? </a:t>
            </a:r>
          </a:p>
          <a:p>
            <a:r>
              <a:rPr lang="en-US" sz="3200" dirty="0"/>
              <a:t>How to address them?</a:t>
            </a:r>
          </a:p>
          <a:p>
            <a:r>
              <a:rPr lang="en-US" sz="3200" dirty="0"/>
              <a:t>Each school in its policies has a policy that addresses and defines conflicts of interest. </a:t>
            </a:r>
          </a:p>
          <a:p>
            <a:pPr marL="0" indent="0">
              <a:buNone/>
            </a:pPr>
            <a:endParaRPr lang="en-US" sz="2000" dirty="0"/>
          </a:p>
        </p:txBody>
      </p:sp>
      <p:sp>
        <p:nvSpPr>
          <p:cNvPr id="4" name="Slide Number Placeholder 3">
            <a:extLst>
              <a:ext uri="{FF2B5EF4-FFF2-40B4-BE49-F238E27FC236}">
                <a16:creationId xmlns:a16="http://schemas.microsoft.com/office/drawing/2014/main" id="{280BC21F-1A81-D718-A9B3-7163F58D7322}"/>
              </a:ext>
            </a:extLst>
          </p:cNvPr>
          <p:cNvSpPr>
            <a:spLocks noGrp="1"/>
          </p:cNvSpPr>
          <p:nvPr>
            <p:ph type="sldNum" sz="quarter" idx="12"/>
          </p:nvPr>
        </p:nvSpPr>
        <p:spPr/>
        <p:txBody>
          <a:bodyPr/>
          <a:lstStyle/>
          <a:p>
            <a:fld id="{35BFCE43-EE8A-454E-AEBD-3D2B76204578}" type="slidenum">
              <a:rPr lang="en-US" smtClean="0"/>
              <a:t>47</a:t>
            </a:fld>
            <a:endParaRPr lang="en-US"/>
          </a:p>
        </p:txBody>
      </p:sp>
    </p:spTree>
    <p:extLst>
      <p:ext uri="{BB962C8B-B14F-4D97-AF65-F5344CB8AC3E}">
        <p14:creationId xmlns:p14="http://schemas.microsoft.com/office/powerpoint/2010/main" val="1604811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85EB6B-5944-A79E-3124-37139FE64F4D}"/>
              </a:ext>
            </a:extLst>
          </p:cNvPr>
          <p:cNvSpPr>
            <a:spLocks noGrp="1"/>
          </p:cNvSpPr>
          <p:nvPr>
            <p:ph type="title"/>
          </p:nvPr>
        </p:nvSpPr>
        <p:spPr>
          <a:xfrm>
            <a:off x="1371599" y="294538"/>
            <a:ext cx="9895951" cy="1033669"/>
          </a:xfrm>
        </p:spPr>
        <p:txBody>
          <a:bodyPr>
            <a:normAutofit fontScale="90000"/>
          </a:bodyPr>
          <a:lstStyle/>
          <a:p>
            <a:r>
              <a:rPr lang="en-US" sz="4000" dirty="0">
                <a:solidFill>
                  <a:srgbClr val="FFFFFF"/>
                </a:solidFill>
              </a:rPr>
              <a:t>What to do when Presented with a Conflict: </a:t>
            </a:r>
            <a:r>
              <a:rPr lang="en-US" sz="3600" dirty="0">
                <a:solidFill>
                  <a:srgbClr val="FFFFFF"/>
                </a:solidFill>
              </a:rPr>
              <a:t>DISCLOSE ACTUAL POTENTIAL OR APPARENT CONFLICTS </a:t>
            </a:r>
          </a:p>
        </p:txBody>
      </p:sp>
      <p:sp>
        <p:nvSpPr>
          <p:cNvPr id="3" name="Content Placeholder 2">
            <a:extLst>
              <a:ext uri="{FF2B5EF4-FFF2-40B4-BE49-F238E27FC236}">
                <a16:creationId xmlns:a16="http://schemas.microsoft.com/office/drawing/2014/main" id="{FC6A5289-2721-7936-B616-43334162EFB4}"/>
              </a:ext>
            </a:extLst>
          </p:cNvPr>
          <p:cNvSpPr>
            <a:spLocks noGrp="1"/>
          </p:cNvSpPr>
          <p:nvPr>
            <p:ph idx="1"/>
          </p:nvPr>
        </p:nvSpPr>
        <p:spPr>
          <a:xfrm>
            <a:off x="1371599" y="1793081"/>
            <a:ext cx="9724031" cy="4208474"/>
          </a:xfrm>
        </p:spPr>
        <p:txBody>
          <a:bodyPr anchor="ctr">
            <a:normAutofit/>
          </a:bodyPr>
          <a:lstStyle/>
          <a:p>
            <a:pPr marL="0" indent="0">
              <a:buNone/>
            </a:pPr>
            <a:r>
              <a:rPr lang="en-US" sz="2400" dirty="0"/>
              <a:t>Every Board member is required to disclose to the School Board potential, actual, or apparent conflicts of interest. Where a conflict of interest involves a member of the School Board, that School Board member shall remove themselves from the room until a decision has been made on the issue, and shall refrain from participation in the decision making, including discussion of the issue.  </a:t>
            </a:r>
          </a:p>
          <a:p>
            <a:pPr marL="0" indent="0">
              <a:buNone/>
            </a:pPr>
            <a:r>
              <a:rPr lang="en-US" sz="2400" dirty="0"/>
              <a:t>If another Board member, School personnel, or any other person raises a Board Member Conflict of Interest, the Board member may remove themselves from participation in decision making, or the School Board may remove the Board member from decision making by a majority vote.</a:t>
            </a:r>
          </a:p>
        </p:txBody>
      </p:sp>
      <p:sp>
        <p:nvSpPr>
          <p:cNvPr id="4" name="Slide Number Placeholder 3">
            <a:extLst>
              <a:ext uri="{FF2B5EF4-FFF2-40B4-BE49-F238E27FC236}">
                <a16:creationId xmlns:a16="http://schemas.microsoft.com/office/drawing/2014/main" id="{D329E366-67C2-EAD4-3A16-9EFEDF27A588}"/>
              </a:ext>
            </a:extLst>
          </p:cNvPr>
          <p:cNvSpPr>
            <a:spLocks noGrp="1"/>
          </p:cNvSpPr>
          <p:nvPr>
            <p:ph type="sldNum" sz="quarter" idx="12"/>
          </p:nvPr>
        </p:nvSpPr>
        <p:spPr/>
        <p:txBody>
          <a:bodyPr/>
          <a:lstStyle/>
          <a:p>
            <a:fld id="{35BFCE43-EE8A-454E-AEBD-3D2B76204578}" type="slidenum">
              <a:rPr lang="en-US" smtClean="0"/>
              <a:t>48</a:t>
            </a:fld>
            <a:endParaRPr lang="en-US"/>
          </a:p>
        </p:txBody>
      </p:sp>
    </p:spTree>
    <p:extLst>
      <p:ext uri="{BB962C8B-B14F-4D97-AF65-F5344CB8AC3E}">
        <p14:creationId xmlns:p14="http://schemas.microsoft.com/office/powerpoint/2010/main" val="3114759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9C5A1F-2963-C5F5-7528-4F2D23E54F9E}"/>
              </a:ext>
            </a:extLst>
          </p:cNvPr>
          <p:cNvSpPr>
            <a:spLocks noGrp="1"/>
          </p:cNvSpPr>
          <p:nvPr>
            <p:ph type="title"/>
          </p:nvPr>
        </p:nvSpPr>
        <p:spPr>
          <a:xfrm>
            <a:off x="841248" y="256032"/>
            <a:ext cx="10506456" cy="1014984"/>
          </a:xfrm>
        </p:spPr>
        <p:txBody>
          <a:bodyPr anchor="b">
            <a:normAutofit/>
          </a:bodyPr>
          <a:lstStyle/>
          <a:p>
            <a:r>
              <a:rPr lang="en-US" dirty="0"/>
              <a:t>Conflict of Interest Policies </a:t>
            </a:r>
            <a:endParaRPr lang="en-US"/>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AA1583E5-2F2E-44F9-A478-FDF2F8F78CFB}"/>
              </a:ext>
            </a:extLst>
          </p:cNvPr>
          <p:cNvGraphicFramePr>
            <a:graphicFrameLocks noGrp="1"/>
          </p:cNvGraphicFramePr>
          <p:nvPr>
            <p:ph idx="1"/>
            <p:extLst>
              <p:ext uri="{D42A27DB-BD31-4B8C-83A1-F6EECF244321}">
                <p14:modId xmlns:p14="http://schemas.microsoft.com/office/powerpoint/2010/main" val="1179837571"/>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58B134CB-24A4-D3E9-B0E8-91C3D16DB08D}"/>
              </a:ext>
            </a:extLst>
          </p:cNvPr>
          <p:cNvSpPr>
            <a:spLocks noGrp="1"/>
          </p:cNvSpPr>
          <p:nvPr>
            <p:ph type="sldNum" sz="quarter" idx="12"/>
          </p:nvPr>
        </p:nvSpPr>
        <p:spPr/>
        <p:txBody>
          <a:bodyPr/>
          <a:lstStyle/>
          <a:p>
            <a:fld id="{35BFCE43-EE8A-454E-AEBD-3D2B76204578}" type="slidenum">
              <a:rPr lang="en-US" smtClean="0"/>
              <a:t>49</a:t>
            </a:fld>
            <a:endParaRPr lang="en-US"/>
          </a:p>
        </p:txBody>
      </p:sp>
    </p:spTree>
    <p:extLst>
      <p:ext uri="{BB962C8B-B14F-4D97-AF65-F5344CB8AC3E}">
        <p14:creationId xmlns:p14="http://schemas.microsoft.com/office/powerpoint/2010/main" val="3407741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86FE1D-6C31-B675-FC38-85044B0633BE}"/>
              </a:ext>
            </a:extLst>
          </p:cNvPr>
          <p:cNvSpPr>
            <a:spLocks noGrp="1"/>
          </p:cNvSpPr>
          <p:nvPr>
            <p:ph type="title"/>
          </p:nvPr>
        </p:nvSpPr>
        <p:spPr>
          <a:xfrm>
            <a:off x="838200" y="243068"/>
            <a:ext cx="4038600" cy="5901620"/>
          </a:xfrm>
        </p:spPr>
        <p:txBody>
          <a:bodyPr>
            <a:normAutofit/>
          </a:bodyPr>
          <a:lstStyle/>
          <a:p>
            <a:pPr algn="ctr"/>
            <a:br>
              <a:rPr lang="en-US" dirty="0"/>
            </a:br>
            <a:r>
              <a:rPr lang="en-US" dirty="0"/>
              <a:t> </a:t>
            </a:r>
          </a:p>
        </p:txBody>
      </p:sp>
      <p:sp>
        <p:nvSpPr>
          <p:cNvPr id="3" name="Content Placeholder 2">
            <a:extLst>
              <a:ext uri="{FF2B5EF4-FFF2-40B4-BE49-F238E27FC236}">
                <a16:creationId xmlns:a16="http://schemas.microsoft.com/office/drawing/2014/main" id="{675EB44E-D70E-3705-6E45-0E2CAA26FAC1}"/>
              </a:ext>
            </a:extLst>
          </p:cNvPr>
          <p:cNvSpPr>
            <a:spLocks noGrp="1"/>
          </p:cNvSpPr>
          <p:nvPr>
            <p:ph idx="1"/>
          </p:nvPr>
        </p:nvSpPr>
        <p:spPr>
          <a:xfrm>
            <a:off x="4953965" y="98386"/>
            <a:ext cx="6399835" cy="6638080"/>
          </a:xfrm>
        </p:spPr>
        <p:txBody>
          <a:bodyPr anchor="ctr">
            <a:noAutofit/>
          </a:bodyPr>
          <a:lstStyle/>
          <a:p>
            <a:pPr>
              <a:buNone/>
            </a:pPr>
            <a:r>
              <a:rPr lang="en-US" sz="1600" dirty="0"/>
              <a:t>	The role of the Board is defined by the governing documents including the School Constitution or Charter and By-laws.  For Tribal School Boards the role is to exercise powers delegated to the Board by the Tribal Council. </a:t>
            </a:r>
            <a:r>
              <a:rPr lang="en-US" altLang="en-US" sz="1600" dirty="0"/>
              <a:t>The Tribal Council by resolution, adopts a Tribal Ordinance creating the Tribal School and its Charter or Constitution. The Charter or Constitution delegates certain powers to the Board and the School informing them how to use those powers. The Tribal Council has the authority to amend (or revoke) the School’s governing Charter/Constitution anytime.  For State School Districts, SDCL Chapter 13-5 defines the scope of authority as a State School District which is a corporation for purposes of the law.  </a:t>
            </a:r>
          </a:p>
          <a:p>
            <a:pPr indent="0">
              <a:lnSpc>
                <a:spcPct val="100000"/>
              </a:lnSpc>
              <a:spcBef>
                <a:spcPts val="0"/>
              </a:spcBef>
              <a:buNone/>
            </a:pPr>
            <a:r>
              <a:rPr lang="en-US" altLang="en-US" sz="1600" dirty="0"/>
              <a:t>Functions Include: </a:t>
            </a:r>
          </a:p>
          <a:p>
            <a:pPr marL="365125" indent="0">
              <a:lnSpc>
                <a:spcPct val="100000"/>
              </a:lnSpc>
              <a:spcBef>
                <a:spcPts val="0"/>
              </a:spcBef>
              <a:buFont typeface="Wingdings 3" panose="05040102010807070707" pitchFamily="18" charset="2"/>
              <a:buChar char=""/>
            </a:pPr>
            <a:r>
              <a:rPr lang="en-US" altLang="en-US" sz="1600" dirty="0">
                <a:solidFill>
                  <a:schemeClr val="accent1">
                    <a:lumMod val="75000"/>
                  </a:schemeClr>
                </a:solidFill>
              </a:rPr>
              <a:t>Planning – setting goals and objectives and deciding how to achieve them</a:t>
            </a:r>
          </a:p>
          <a:p>
            <a:pPr marL="365125" indent="0">
              <a:lnSpc>
                <a:spcPct val="100000"/>
              </a:lnSpc>
              <a:spcBef>
                <a:spcPts val="0"/>
              </a:spcBef>
              <a:buFont typeface="Wingdings 3" panose="05040102010807070707" pitchFamily="18" charset="2"/>
              <a:buChar char=""/>
            </a:pPr>
            <a:r>
              <a:rPr lang="en-US" altLang="en-US" sz="1600" dirty="0">
                <a:solidFill>
                  <a:schemeClr val="accent1">
                    <a:lumMod val="75000"/>
                  </a:schemeClr>
                </a:solidFill>
              </a:rPr>
              <a:t>Organizing – assigning work, allocating resources, coordinating activities</a:t>
            </a:r>
          </a:p>
          <a:p>
            <a:pPr marL="365125" indent="0">
              <a:lnSpc>
                <a:spcPct val="100000"/>
              </a:lnSpc>
              <a:spcBef>
                <a:spcPts val="0"/>
              </a:spcBef>
              <a:buFont typeface="Wingdings 3" panose="05040102010807070707" pitchFamily="18" charset="2"/>
              <a:buChar char=""/>
            </a:pPr>
            <a:r>
              <a:rPr lang="en-US" altLang="en-US" sz="1600" dirty="0">
                <a:solidFill>
                  <a:schemeClr val="accent1">
                    <a:lumMod val="75000"/>
                  </a:schemeClr>
                </a:solidFill>
              </a:rPr>
              <a:t>Leading – directing efforts and arousing enthusiasm to achieve goals</a:t>
            </a:r>
          </a:p>
          <a:p>
            <a:pPr marL="365125" indent="0">
              <a:lnSpc>
                <a:spcPct val="100000"/>
              </a:lnSpc>
              <a:spcBef>
                <a:spcPts val="0"/>
              </a:spcBef>
              <a:buFont typeface="Wingdings 3" panose="05040102010807070707" pitchFamily="18" charset="2"/>
              <a:buChar char=""/>
            </a:pPr>
            <a:r>
              <a:rPr lang="en-US" altLang="en-US" sz="1600" dirty="0">
                <a:solidFill>
                  <a:schemeClr val="accent1">
                    <a:lumMod val="75000"/>
                  </a:schemeClr>
                </a:solidFill>
              </a:rPr>
              <a:t>Controlling – measuring performance, identifying deficiencies, taking corrective action</a:t>
            </a:r>
          </a:p>
        </p:txBody>
      </p:sp>
      <p:sp>
        <p:nvSpPr>
          <p:cNvPr id="4" name="AutoShape 18">
            <a:extLst>
              <a:ext uri="{FF2B5EF4-FFF2-40B4-BE49-F238E27FC236}">
                <a16:creationId xmlns:a16="http://schemas.microsoft.com/office/drawing/2014/main" id="{B7B5D56C-686F-C9A5-3EC0-B035D8A71BFC}"/>
              </a:ext>
            </a:extLst>
          </p:cNvPr>
          <p:cNvSpPr>
            <a:spLocks noChangeArrowheads="1"/>
          </p:cNvSpPr>
          <p:nvPr/>
        </p:nvSpPr>
        <p:spPr bwMode="auto">
          <a:xfrm>
            <a:off x="1006032" y="2944910"/>
            <a:ext cx="560408" cy="681941"/>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lumMod val="50000"/>
            </a:schemeClr>
          </a:solidFill>
          <a:ln w="9525">
            <a:solidFill>
              <a:srgbClr val="FFFF99"/>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11">
            <a:extLst>
              <a:ext uri="{FF2B5EF4-FFF2-40B4-BE49-F238E27FC236}">
                <a16:creationId xmlns:a16="http://schemas.microsoft.com/office/drawing/2014/main" id="{86524806-4D16-C22C-38C1-83EBF9F2621D}"/>
              </a:ext>
            </a:extLst>
          </p:cNvPr>
          <p:cNvSpPr txBox="1">
            <a:spLocks noChangeArrowheads="1"/>
          </p:cNvSpPr>
          <p:nvPr/>
        </p:nvSpPr>
        <p:spPr bwMode="auto">
          <a:xfrm>
            <a:off x="1643605" y="2824216"/>
            <a:ext cx="1855807" cy="461665"/>
          </a:xfrm>
          <a:prstGeom prst="rect">
            <a:avLst/>
          </a:prstGeom>
          <a:solidFill>
            <a:srgbClr val="FFFF99"/>
          </a:solidFill>
          <a:ln w="38100">
            <a:solidFill>
              <a:schemeClr val="accent1">
                <a:lumMod val="50000"/>
              </a:schemeClr>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Lucida Sans Unicode" panose="020B0602030504020204" pitchFamily="34" charset="0"/>
                <a:ea typeface="+mn-ea"/>
                <a:cs typeface="+mn-cs"/>
              </a:rPr>
              <a:t> </a:t>
            </a:r>
            <a:r>
              <a:rPr kumimoji="0" lang="en-US" altLang="en-US" sz="1800" b="1" i="0" u="none" strike="noStrike" kern="1200" cap="none" spc="0" normalizeH="0" baseline="0" noProof="0" dirty="0">
                <a:ln>
                  <a:noFill/>
                </a:ln>
                <a:solidFill>
                  <a:prstClr val="black"/>
                </a:solidFill>
                <a:effectLst/>
                <a:uLnTx/>
                <a:uFillTx/>
                <a:latin typeface="Lucida Sans Unicode" panose="020B0602030504020204" pitchFamily="34" charset="0"/>
                <a:ea typeface="+mn-ea"/>
                <a:cs typeface="+mn-cs"/>
              </a:rPr>
              <a:t>PLANNING</a:t>
            </a:r>
          </a:p>
        </p:txBody>
      </p:sp>
      <p:sp>
        <p:nvSpPr>
          <p:cNvPr id="6" name="AutoShape 15">
            <a:extLst>
              <a:ext uri="{FF2B5EF4-FFF2-40B4-BE49-F238E27FC236}">
                <a16:creationId xmlns:a16="http://schemas.microsoft.com/office/drawing/2014/main" id="{C16B2669-3BE7-3BC7-1B8B-F3CD13591E9F}"/>
              </a:ext>
            </a:extLst>
          </p:cNvPr>
          <p:cNvSpPr>
            <a:spLocks noChangeArrowheads="1"/>
          </p:cNvSpPr>
          <p:nvPr/>
        </p:nvSpPr>
        <p:spPr bwMode="auto">
          <a:xfrm rot="5400000">
            <a:off x="3642166" y="2932853"/>
            <a:ext cx="618283" cy="706056"/>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lumMod val="50000"/>
            </a:schemeClr>
          </a:solidFill>
          <a:ln w="9525">
            <a:solidFill>
              <a:srgbClr val="FFFF99"/>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Box 13">
            <a:extLst>
              <a:ext uri="{FF2B5EF4-FFF2-40B4-BE49-F238E27FC236}">
                <a16:creationId xmlns:a16="http://schemas.microsoft.com/office/drawing/2014/main" id="{339F9DD6-B63D-DF37-413D-D9A61D2AC4CD}"/>
              </a:ext>
            </a:extLst>
          </p:cNvPr>
          <p:cNvSpPr txBox="1">
            <a:spLocks noChangeArrowheads="1"/>
          </p:cNvSpPr>
          <p:nvPr/>
        </p:nvSpPr>
        <p:spPr bwMode="auto">
          <a:xfrm>
            <a:off x="2967787" y="3727439"/>
            <a:ext cx="1986177" cy="369332"/>
          </a:xfrm>
          <a:prstGeom prst="rect">
            <a:avLst/>
          </a:prstGeom>
          <a:solidFill>
            <a:srgbClr val="FFFF99"/>
          </a:solidFill>
          <a:ln w="38100">
            <a:solidFill>
              <a:schemeClr val="accent1">
                <a:lumMod val="50000"/>
              </a:schemeClr>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Lucida Sans Unicode" panose="020B0602030504020204" pitchFamily="34" charset="0"/>
                <a:ea typeface="+mn-ea"/>
                <a:cs typeface="+mn-cs"/>
              </a:rPr>
              <a:t>ORGANIZING</a:t>
            </a:r>
            <a:endParaRPr kumimoji="0" lang="en-US" altLang="en-US" sz="1800" b="1"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mn-cs"/>
            </a:endParaRPr>
          </a:p>
        </p:txBody>
      </p:sp>
      <p:sp>
        <p:nvSpPr>
          <p:cNvPr id="8" name="AutoShape 17">
            <a:extLst>
              <a:ext uri="{FF2B5EF4-FFF2-40B4-BE49-F238E27FC236}">
                <a16:creationId xmlns:a16="http://schemas.microsoft.com/office/drawing/2014/main" id="{71D4F31D-A7E5-C84B-CEFC-39D1EFEE9F77}"/>
              </a:ext>
            </a:extLst>
          </p:cNvPr>
          <p:cNvSpPr>
            <a:spLocks noChangeArrowheads="1"/>
          </p:cNvSpPr>
          <p:nvPr/>
        </p:nvSpPr>
        <p:spPr bwMode="auto">
          <a:xfrm rot="10800000">
            <a:off x="3598279" y="4250098"/>
            <a:ext cx="644321" cy="677119"/>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lumMod val="50000"/>
            </a:schemeClr>
          </a:solidFill>
          <a:ln w="9525">
            <a:solidFill>
              <a:srgbClr val="FFFF99"/>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Box 14">
            <a:extLst>
              <a:ext uri="{FF2B5EF4-FFF2-40B4-BE49-F238E27FC236}">
                <a16:creationId xmlns:a16="http://schemas.microsoft.com/office/drawing/2014/main" id="{2E730D92-A60D-4E4B-7B74-358FB5BE6FE4}"/>
              </a:ext>
            </a:extLst>
          </p:cNvPr>
          <p:cNvSpPr txBox="1">
            <a:spLocks noChangeArrowheads="1"/>
          </p:cNvSpPr>
          <p:nvPr/>
        </p:nvSpPr>
        <p:spPr bwMode="auto">
          <a:xfrm>
            <a:off x="1588141" y="4583311"/>
            <a:ext cx="1932972" cy="369332"/>
          </a:xfrm>
          <a:prstGeom prst="rect">
            <a:avLst/>
          </a:prstGeom>
          <a:solidFill>
            <a:srgbClr val="FFFF99"/>
          </a:solidFill>
          <a:ln w="38100">
            <a:solidFill>
              <a:schemeClr val="accent1">
                <a:lumMod val="50000"/>
              </a:schemeClr>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Lucida Sans Unicode" panose="020B0602030504020204" pitchFamily="34" charset="0"/>
                <a:ea typeface="+mn-ea"/>
                <a:cs typeface="+mn-cs"/>
              </a:rPr>
              <a:t>LEADING</a:t>
            </a:r>
            <a:endParaRPr kumimoji="0" lang="en-US" altLang="en-US" sz="1800" b="1"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mn-cs"/>
            </a:endParaRPr>
          </a:p>
        </p:txBody>
      </p:sp>
      <p:sp>
        <p:nvSpPr>
          <p:cNvPr id="10" name="AutoShape 16">
            <a:extLst>
              <a:ext uri="{FF2B5EF4-FFF2-40B4-BE49-F238E27FC236}">
                <a16:creationId xmlns:a16="http://schemas.microsoft.com/office/drawing/2014/main" id="{62D851CA-F414-18AF-6093-2D8CE968EA2B}"/>
              </a:ext>
            </a:extLst>
          </p:cNvPr>
          <p:cNvSpPr>
            <a:spLocks noChangeArrowheads="1"/>
          </p:cNvSpPr>
          <p:nvPr/>
        </p:nvSpPr>
        <p:spPr bwMode="auto">
          <a:xfrm rot="-5400000">
            <a:off x="885458" y="4246729"/>
            <a:ext cx="637583" cy="64432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lumMod val="50000"/>
            </a:schemeClr>
          </a:solidFill>
          <a:ln w="9525">
            <a:solidFill>
              <a:srgbClr val="FFFF99"/>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Box 12">
            <a:extLst>
              <a:ext uri="{FF2B5EF4-FFF2-40B4-BE49-F238E27FC236}">
                <a16:creationId xmlns:a16="http://schemas.microsoft.com/office/drawing/2014/main" id="{18CFD0DF-6081-AA49-5604-BE1E66BEDC0A}"/>
              </a:ext>
            </a:extLst>
          </p:cNvPr>
          <p:cNvSpPr txBox="1">
            <a:spLocks noChangeArrowheads="1"/>
          </p:cNvSpPr>
          <p:nvPr/>
        </p:nvSpPr>
        <p:spPr bwMode="auto">
          <a:xfrm>
            <a:off x="127629" y="3704906"/>
            <a:ext cx="2100805" cy="369332"/>
          </a:xfrm>
          <a:prstGeom prst="rect">
            <a:avLst/>
          </a:prstGeom>
          <a:solidFill>
            <a:srgbClr val="FFFF99"/>
          </a:solidFill>
          <a:ln w="38100">
            <a:solidFill>
              <a:schemeClr val="accent1">
                <a:lumMod val="50000"/>
              </a:schemeClr>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Lucida Sans Unicode" panose="020B0602030504020204" pitchFamily="34" charset="0"/>
                <a:ea typeface="+mn-ea"/>
                <a:cs typeface="+mn-cs"/>
              </a:rPr>
              <a:t>CONTROLLING</a:t>
            </a:r>
            <a:endParaRPr kumimoji="0" lang="en-US" altLang="en-US" sz="1800" b="1" i="0" u="none" strike="noStrike" kern="1200" cap="none" spc="0" normalizeH="0" baseline="0" noProof="0" dirty="0">
              <a:ln>
                <a:noFill/>
              </a:ln>
              <a:solidFill>
                <a:srgbClr val="583B00"/>
              </a:solidFill>
              <a:effectLst/>
              <a:uLnTx/>
              <a:uFillTx/>
              <a:latin typeface="Lucida Sans Unicode" panose="020B0602030504020204" pitchFamily="34" charset="0"/>
              <a:ea typeface="+mn-ea"/>
              <a:cs typeface="+mn-cs"/>
            </a:endParaRPr>
          </a:p>
        </p:txBody>
      </p:sp>
      <p:sp>
        <p:nvSpPr>
          <p:cNvPr id="13" name="TextBox 12">
            <a:extLst>
              <a:ext uri="{FF2B5EF4-FFF2-40B4-BE49-F238E27FC236}">
                <a16:creationId xmlns:a16="http://schemas.microsoft.com/office/drawing/2014/main" id="{B0DABEDA-EB2C-99E7-D2E3-EF3C86D3913E}"/>
              </a:ext>
            </a:extLst>
          </p:cNvPr>
          <p:cNvSpPr txBox="1"/>
          <p:nvPr/>
        </p:nvSpPr>
        <p:spPr>
          <a:xfrm>
            <a:off x="444178" y="469304"/>
            <a:ext cx="455029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Board Functions and Responsibilities</a:t>
            </a:r>
          </a:p>
        </p:txBody>
      </p:sp>
      <p:sp>
        <p:nvSpPr>
          <p:cNvPr id="12" name="Slide Number Placeholder 11">
            <a:extLst>
              <a:ext uri="{FF2B5EF4-FFF2-40B4-BE49-F238E27FC236}">
                <a16:creationId xmlns:a16="http://schemas.microsoft.com/office/drawing/2014/main" id="{43416346-2CC2-66A8-7833-A0D226289241}"/>
              </a:ext>
            </a:extLst>
          </p:cNvPr>
          <p:cNvSpPr>
            <a:spLocks noGrp="1"/>
          </p:cNvSpPr>
          <p:nvPr>
            <p:ph type="sldNum" sz="quarter" idx="12"/>
          </p:nvPr>
        </p:nvSpPr>
        <p:spPr/>
        <p:txBody>
          <a:bodyPr/>
          <a:lstStyle/>
          <a:p>
            <a:fld id="{35BFCE43-EE8A-454E-AEBD-3D2B76204578}" type="slidenum">
              <a:rPr lang="en-US" smtClean="0"/>
              <a:t>5</a:t>
            </a:fld>
            <a:endParaRPr lang="en-US"/>
          </a:p>
        </p:txBody>
      </p:sp>
    </p:spTree>
    <p:extLst>
      <p:ext uri="{BB962C8B-B14F-4D97-AF65-F5344CB8AC3E}">
        <p14:creationId xmlns:p14="http://schemas.microsoft.com/office/powerpoint/2010/main" val="3135654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A3BA0-684B-8C24-17DB-C49323016C40}"/>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CONFLICTS continued  </a:t>
            </a:r>
          </a:p>
        </p:txBody>
      </p:sp>
      <p:graphicFrame>
        <p:nvGraphicFramePr>
          <p:cNvPr id="5" name="Content Placeholder 2">
            <a:extLst>
              <a:ext uri="{FF2B5EF4-FFF2-40B4-BE49-F238E27FC236}">
                <a16:creationId xmlns:a16="http://schemas.microsoft.com/office/drawing/2014/main" id="{0ACA6D36-EE5E-D151-E9AF-131895745CF5}"/>
              </a:ext>
            </a:extLst>
          </p:cNvPr>
          <p:cNvGraphicFramePr>
            <a:graphicFrameLocks noGrp="1"/>
          </p:cNvGraphicFramePr>
          <p:nvPr>
            <p:ph idx="1"/>
            <p:extLst>
              <p:ext uri="{D42A27DB-BD31-4B8C-83A1-F6EECF244321}">
                <p14:modId xmlns:p14="http://schemas.microsoft.com/office/powerpoint/2010/main" val="126458707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2D8CBE5B-6D17-B4BB-B4F6-186B6715EBF8}"/>
              </a:ext>
            </a:extLst>
          </p:cNvPr>
          <p:cNvSpPr>
            <a:spLocks noGrp="1"/>
          </p:cNvSpPr>
          <p:nvPr>
            <p:ph type="sldNum" sz="quarter" idx="12"/>
          </p:nvPr>
        </p:nvSpPr>
        <p:spPr/>
        <p:txBody>
          <a:bodyPr/>
          <a:lstStyle/>
          <a:p>
            <a:fld id="{35BFCE43-EE8A-454E-AEBD-3D2B76204578}" type="slidenum">
              <a:rPr lang="en-US" smtClean="0"/>
              <a:t>50</a:t>
            </a:fld>
            <a:endParaRPr lang="en-US"/>
          </a:p>
        </p:txBody>
      </p:sp>
    </p:spTree>
    <p:extLst>
      <p:ext uri="{BB962C8B-B14F-4D97-AF65-F5344CB8AC3E}">
        <p14:creationId xmlns:p14="http://schemas.microsoft.com/office/powerpoint/2010/main" val="2547919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31EB1F-36D1-A209-EB34-A981A4FE30C7}"/>
              </a:ext>
            </a:extLst>
          </p:cNvPr>
          <p:cNvSpPr>
            <a:spLocks noGrp="1"/>
          </p:cNvSpPr>
          <p:nvPr>
            <p:ph type="title"/>
          </p:nvPr>
        </p:nvSpPr>
        <p:spPr>
          <a:xfrm>
            <a:off x="1371599" y="294538"/>
            <a:ext cx="9895951" cy="1033669"/>
          </a:xfrm>
        </p:spPr>
        <p:txBody>
          <a:bodyPr>
            <a:normAutofit fontScale="90000"/>
          </a:bodyPr>
          <a:lstStyle/>
          <a:p>
            <a:pPr algn="ctr"/>
            <a:r>
              <a:rPr lang="en-US" sz="4000" dirty="0">
                <a:solidFill>
                  <a:srgbClr val="FFFFFF"/>
                </a:solidFill>
              </a:rPr>
              <a:t>Things A Board Member May be Prohibited From Doing</a:t>
            </a:r>
          </a:p>
        </p:txBody>
      </p:sp>
      <p:sp>
        <p:nvSpPr>
          <p:cNvPr id="3" name="Content Placeholder 2">
            <a:extLst>
              <a:ext uri="{FF2B5EF4-FFF2-40B4-BE49-F238E27FC236}">
                <a16:creationId xmlns:a16="http://schemas.microsoft.com/office/drawing/2014/main" id="{B5C94DF4-06CA-D232-7C43-4AC2D10F2B74}"/>
              </a:ext>
            </a:extLst>
          </p:cNvPr>
          <p:cNvSpPr>
            <a:spLocks noGrp="1"/>
          </p:cNvSpPr>
          <p:nvPr>
            <p:ph idx="1"/>
          </p:nvPr>
        </p:nvSpPr>
        <p:spPr>
          <a:xfrm>
            <a:off x="321469" y="1721644"/>
            <a:ext cx="11544300" cy="4729162"/>
          </a:xfrm>
        </p:spPr>
        <p:txBody>
          <a:bodyPr anchor="ctr">
            <a:normAutofit/>
          </a:bodyPr>
          <a:lstStyle/>
          <a:p>
            <a:pPr>
              <a:spcBef>
                <a:spcPts val="0"/>
              </a:spcBef>
            </a:pPr>
            <a:r>
              <a:rPr lang="en-US" sz="1800" dirty="0"/>
              <a:t>No officers or members of the school board shall receive any financial benefits whatsoever from the purchase of goods or services for the school. </a:t>
            </a:r>
          </a:p>
          <a:p>
            <a:pPr>
              <a:spcBef>
                <a:spcPts val="0"/>
              </a:spcBef>
            </a:pPr>
            <a:r>
              <a:rPr lang="en-US" sz="1800" dirty="0"/>
              <a:t>Any contract of the school in which a member of the school board has a direct or indirect interest shall be considered null and void unless the board member did not participate in the award or selection for the contract.  No Board member may have a financial interest in a contract with the School. </a:t>
            </a:r>
          </a:p>
          <a:p>
            <a:pPr>
              <a:spcBef>
                <a:spcPts val="0"/>
              </a:spcBef>
            </a:pPr>
            <a:r>
              <a:rPr lang="en-US" sz="1800" dirty="0"/>
              <a:t>No school board member shall be employed by the School and draw salary or compensation for work completed that is direct part of the school.</a:t>
            </a:r>
          </a:p>
          <a:p>
            <a:pPr>
              <a:spcBef>
                <a:spcPts val="0"/>
              </a:spcBef>
            </a:pPr>
            <a:r>
              <a:rPr lang="en-US" sz="1800" dirty="0"/>
              <a:t>From serving on school board and tribal council at the same time, unless council appoints council members to be on the school board. </a:t>
            </a:r>
          </a:p>
          <a:p>
            <a:pPr>
              <a:spcBef>
                <a:spcPts val="0"/>
              </a:spcBef>
            </a:pPr>
            <a:r>
              <a:rPr lang="en-US" sz="1800" dirty="0"/>
              <a:t>When a person applying for employment is a member of the immediate family of a Board or committee member which by rule or practice regularly nominates, recommends or screens candidates, that relative shall be disqualified from participation in any selection procedure or subsequent personnel action.  The requirements may include service contracts. Board members shall not participate in Board action involving a member of that Board member’s immediate family.</a:t>
            </a:r>
            <a:endParaRPr lang="en-US" sz="1400" dirty="0"/>
          </a:p>
        </p:txBody>
      </p:sp>
      <p:sp>
        <p:nvSpPr>
          <p:cNvPr id="4" name="Slide Number Placeholder 3">
            <a:extLst>
              <a:ext uri="{FF2B5EF4-FFF2-40B4-BE49-F238E27FC236}">
                <a16:creationId xmlns:a16="http://schemas.microsoft.com/office/drawing/2014/main" id="{1FF4EF19-E271-478F-B824-E98ED083838C}"/>
              </a:ext>
            </a:extLst>
          </p:cNvPr>
          <p:cNvSpPr>
            <a:spLocks noGrp="1"/>
          </p:cNvSpPr>
          <p:nvPr>
            <p:ph type="sldNum" sz="quarter" idx="12"/>
          </p:nvPr>
        </p:nvSpPr>
        <p:spPr/>
        <p:txBody>
          <a:bodyPr/>
          <a:lstStyle/>
          <a:p>
            <a:fld id="{35BFCE43-EE8A-454E-AEBD-3D2B76204578}" type="slidenum">
              <a:rPr lang="en-US" smtClean="0"/>
              <a:t>51</a:t>
            </a:fld>
            <a:endParaRPr lang="en-US"/>
          </a:p>
        </p:txBody>
      </p:sp>
    </p:spTree>
    <p:extLst>
      <p:ext uri="{BB962C8B-B14F-4D97-AF65-F5344CB8AC3E}">
        <p14:creationId xmlns:p14="http://schemas.microsoft.com/office/powerpoint/2010/main" val="1990959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371597" y="348865"/>
            <a:ext cx="10044023" cy="877729"/>
          </a:xfrm>
        </p:spPr>
        <p:txBody>
          <a:bodyPr anchor="ctr">
            <a:normAutofit/>
          </a:bodyPr>
          <a:lstStyle/>
          <a:p>
            <a:r>
              <a:rPr lang="en-US" sz="4000" dirty="0">
                <a:solidFill>
                  <a:srgbClr val="FFFFFF"/>
                </a:solidFill>
              </a:rPr>
              <a:t>Managing Conflict – Staff Conflict	</a:t>
            </a:r>
          </a:p>
        </p:txBody>
      </p:sp>
      <p:graphicFrame>
        <p:nvGraphicFramePr>
          <p:cNvPr id="5" name="Content Placeholder 2">
            <a:extLst>
              <a:ext uri="{FF2B5EF4-FFF2-40B4-BE49-F238E27FC236}">
                <a16:creationId xmlns:a16="http://schemas.microsoft.com/office/drawing/2014/main" id="{4D76D66C-A406-BE0A-936F-3F8058DA7319}"/>
              </a:ext>
            </a:extLst>
          </p:cNvPr>
          <p:cNvGraphicFramePr>
            <a:graphicFrameLocks noGrp="1"/>
          </p:cNvGraphicFramePr>
          <p:nvPr>
            <p:ph idx="1"/>
            <p:extLst>
              <p:ext uri="{D42A27DB-BD31-4B8C-83A1-F6EECF244321}">
                <p14:modId xmlns:p14="http://schemas.microsoft.com/office/powerpoint/2010/main" val="133859885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EAE732DC-B3C3-336C-4381-ADE4917F223A}"/>
              </a:ext>
            </a:extLst>
          </p:cNvPr>
          <p:cNvSpPr>
            <a:spLocks noGrp="1"/>
          </p:cNvSpPr>
          <p:nvPr>
            <p:ph type="sldNum" sz="quarter" idx="12"/>
          </p:nvPr>
        </p:nvSpPr>
        <p:spPr/>
        <p:txBody>
          <a:bodyPr/>
          <a:lstStyle/>
          <a:p>
            <a:fld id="{35BFCE43-EE8A-454E-AEBD-3D2B76204578}" type="slidenum">
              <a:rPr lang="en-US" smtClean="0"/>
              <a:t>52</a:t>
            </a:fld>
            <a:endParaRPr lang="en-US"/>
          </a:p>
        </p:txBody>
      </p:sp>
    </p:spTree>
    <p:extLst>
      <p:ext uri="{BB962C8B-B14F-4D97-AF65-F5344CB8AC3E}">
        <p14:creationId xmlns:p14="http://schemas.microsoft.com/office/powerpoint/2010/main" val="469948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iver with rocks and trees and mountains in the background&#10;&#10;Description automatically generated">
            <a:extLst>
              <a:ext uri="{FF2B5EF4-FFF2-40B4-BE49-F238E27FC236}">
                <a16:creationId xmlns:a16="http://schemas.microsoft.com/office/drawing/2014/main" id="{8AB1728E-2FC8-BF3B-9C2D-C6D22C0E602C}"/>
              </a:ext>
            </a:extLst>
          </p:cNvPr>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E8BE96-2D70-2371-74C3-B1B506CEDDEF}"/>
              </a:ext>
            </a:extLst>
          </p:cNvPr>
          <p:cNvSpPr>
            <a:spLocks noGrp="1"/>
          </p:cNvSpPr>
          <p:nvPr>
            <p:ph type="ctrTitle"/>
          </p:nvPr>
        </p:nvSpPr>
        <p:spPr>
          <a:xfrm>
            <a:off x="0" y="3690461"/>
            <a:ext cx="12192000" cy="1564958"/>
          </a:xfrm>
          <a:solidFill>
            <a:schemeClr val="accent1">
              <a:lumMod val="50000"/>
            </a:schemeClr>
          </a:solidFill>
        </p:spPr>
        <p:txBody>
          <a:bodyPr anchor="ctr">
            <a:normAutofit/>
          </a:bodyPr>
          <a:lstStyle/>
          <a:p>
            <a:r>
              <a:rPr lang="en-US" dirty="0">
                <a:solidFill>
                  <a:schemeClr val="bg1"/>
                </a:solidFill>
                <a:latin typeface="Playfair Display" panose="00000500000000000000" pitchFamily="2" charset="0"/>
              </a:rPr>
              <a:t>QUESTIONS/DISCUSSION</a:t>
            </a:r>
          </a:p>
        </p:txBody>
      </p:sp>
      <p:pic>
        <p:nvPicPr>
          <p:cNvPr id="5" name="Picture 4" descr="A blue and white logo&#10;&#10;Description automatically generated">
            <a:extLst>
              <a:ext uri="{FF2B5EF4-FFF2-40B4-BE49-F238E27FC236}">
                <a16:creationId xmlns:a16="http://schemas.microsoft.com/office/drawing/2014/main" id="{F6FA8625-FD8B-03E4-53D8-99D21E4E5E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71" b="89725" l="3834" r="96330">
                        <a14:foregroundMark x1="4894" y1="77615" x2="4894" y2="77615"/>
                        <a14:foregroundMark x1="3834" y1="77615" x2="3834" y2="77615"/>
                        <a14:foregroundMark x1="10359" y1="77248" x2="10359" y2="77248"/>
                        <a14:foregroundMark x1="17455" y1="77798" x2="17455" y2="77798"/>
                        <a14:foregroundMark x1="24307" y1="79450" x2="24307" y2="79450"/>
                        <a14:foregroundMark x1="32708" y1="81651" x2="32708" y2="81651"/>
                        <a14:foregroundMark x1="40212" y1="84037" x2="40212" y2="84037"/>
                        <a14:foregroundMark x1="47635" y1="81468" x2="47635" y2="81468"/>
                        <a14:foregroundMark x1="60930" y1="81835" x2="60930" y2="81835"/>
                        <a14:foregroundMark x1="66558" y1="84587" x2="66558" y2="84587"/>
                        <a14:foregroundMark x1="71615" y1="77798" x2="71615" y2="77798"/>
                        <a14:foregroundMark x1="81077" y1="77982" x2="81077" y2="77982"/>
                        <a14:foregroundMark x1="87847" y1="77798" x2="87847" y2="77798"/>
                        <a14:foregroundMark x1="96411" y1="77798" x2="96411" y2="78349"/>
                        <a14:foregroundMark x1="50408" y1="4771" x2="50408" y2="4771"/>
                        <a14:foregroundMark x1="44861" y1="37615" x2="44861" y2="37615"/>
                        <a14:foregroundMark x1="39967" y1="44771" x2="39967" y2="44771"/>
                        <a14:foregroundMark x1="37194" y1="55046" x2="37194" y2="55046"/>
                        <a14:foregroundMark x1="50489" y1="34495" x2="50489" y2="34495"/>
                        <a14:foregroundMark x1="55873" y1="37248" x2="55873" y2="37248"/>
                        <a14:foregroundMark x1="60848" y1="43853" x2="60848" y2="43853"/>
                        <a14:foregroundMark x1="64111" y1="54312" x2="64111" y2="54312"/>
                        <a14:backgroundMark x1="96656" y1="81101" x2="96656" y2="81101"/>
                        <a14:backgroundMark x1="48613" y1="54679" x2="48613" y2="54679"/>
                        <a14:backgroundMark x1="44209" y1="52294" x2="44209" y2="52294"/>
                        <a14:backgroundMark x1="41680" y1="53028" x2="41191" y2="53761"/>
                        <a14:backgroundMark x1="42496" y1="60367" x2="42496" y2="60367"/>
                        <a14:backgroundMark x1="38336" y1="64954" x2="38336" y2="64954"/>
                        <a14:backgroundMark x1="42170" y1="66789" x2="42170" y2="66789"/>
                        <a14:backgroundMark x1="45106" y1="46972" x2="45106" y2="46972"/>
                        <a14:backgroundMark x1="46982" y1="48440" x2="46982" y2="48440"/>
                        <a14:backgroundMark x1="48777" y1="44587" x2="48777" y2="44587"/>
                        <a14:backgroundMark x1="50816" y1="48073" x2="50816" y2="48073"/>
                        <a14:backgroundMark x1="51713" y1="44954" x2="51713" y2="44954"/>
                        <a14:backgroundMark x1="54078" y1="50459" x2="53997" y2="50826"/>
                        <a14:backgroundMark x1="56770" y1="47156" x2="56770" y2="47156"/>
                        <a14:backgroundMark x1="56607" y1="54862" x2="56607" y2="54862"/>
                        <a14:backgroundMark x1="60522" y1="54312" x2="60522" y2="54312"/>
                        <a14:backgroundMark x1="58564" y1="60734" x2="58564" y2="60734"/>
                        <a14:backgroundMark x1="60604" y1="62752" x2="60604" y2="62752"/>
                        <a14:backgroundMark x1="59380" y1="66606" x2="59380" y2="66606"/>
                        <a14:backgroundMark x1="49592" y1="27339" x2="49592" y2="27339"/>
                        <a14:backgroundMark x1="42822" y1="28807" x2="42822" y2="28807"/>
                        <a14:backgroundMark x1="35808" y1="25321" x2="35808" y2="25321"/>
                        <a14:backgroundMark x1="35889" y1="37798" x2="35889" y2="37798"/>
                        <a14:backgroundMark x1="30016" y1="37798" x2="30016" y2="37798"/>
                        <a14:backgroundMark x1="31648" y1="51376" x2="31648" y2="51376"/>
                        <a14:backgroundMark x1="26591" y1="58165" x2="26346" y2="58532"/>
                        <a14:backgroundMark x1="31321" y1="64771" x2="31321" y2="64771"/>
                        <a14:backgroundMark x1="35726" y1="63303" x2="35726" y2="63303"/>
                        <a14:backgroundMark x1="56852" y1="27890" x2="56852" y2="27890"/>
                        <a14:backgroundMark x1="62643" y1="26422" x2="62643" y2="26422"/>
                        <a14:backgroundMark x1="64763" y1="35413" x2="64763" y2="35413"/>
                        <a14:backgroundMark x1="69902" y1="36514" x2="69902" y2="36514"/>
                        <a14:backgroundMark x1="69168" y1="51193" x2="69168" y2="51193"/>
                        <a14:backgroundMark x1="74388" y1="55596" x2="74388" y2="55596"/>
                        <a14:backgroundMark x1="69576" y1="65138" x2="69576" y2="65138"/>
                        <a14:backgroundMark x1="49592" y1="60367" x2="49592" y2="60367"/>
                        <a14:backgroundMark x1="45351" y1="16147" x2="45351" y2="16147"/>
                        <a14:backgroundMark x1="55546" y1="15229" x2="55546" y2="15229"/>
                      </a14:backgroundRemoval>
                    </a14:imgEffect>
                  </a14:imgLayer>
                </a14:imgProps>
              </a:ext>
              <a:ext uri="{28A0092B-C50C-407E-A947-70E740481C1C}">
                <a14:useLocalDpi xmlns:a14="http://schemas.microsoft.com/office/drawing/2010/main" val="0"/>
              </a:ext>
            </a:extLst>
          </a:blip>
          <a:stretch>
            <a:fillRect/>
          </a:stretch>
        </p:blipFill>
        <p:spPr>
          <a:xfrm>
            <a:off x="3726317" y="1322186"/>
            <a:ext cx="4739365" cy="2106814"/>
          </a:xfrm>
          <a:prstGeom prst="rect">
            <a:avLst/>
          </a:prstGeom>
        </p:spPr>
      </p:pic>
      <p:sp>
        <p:nvSpPr>
          <p:cNvPr id="6" name="AutoShape 2">
            <a:extLst>
              <a:ext uri="{FF2B5EF4-FFF2-40B4-BE49-F238E27FC236}">
                <a16:creationId xmlns:a16="http://schemas.microsoft.com/office/drawing/2014/main" id="{BB0AA01F-8A0E-BEC1-DC25-8D0C46464548}"/>
              </a:ext>
            </a:extLst>
          </p:cNvPr>
          <p:cNvSpPr>
            <a:spLocks noChangeAspect="1" noChangeArrowheads="1"/>
          </p:cNvSpPr>
          <p:nvPr/>
        </p:nvSpPr>
        <p:spPr bwMode="auto">
          <a:xfrm>
            <a:off x="4566920" y="3348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0F80486-4440-322C-87B1-96E9DFA6A116}"/>
              </a:ext>
            </a:extLst>
          </p:cNvPr>
          <p:cNvSpPr>
            <a:spLocks noGrp="1"/>
          </p:cNvSpPr>
          <p:nvPr>
            <p:ph type="sldNum" sz="quarter" idx="12"/>
          </p:nvPr>
        </p:nvSpPr>
        <p:spPr/>
        <p:txBody>
          <a:bodyPr/>
          <a:lstStyle/>
          <a:p>
            <a:fld id="{35BFCE43-EE8A-454E-AEBD-3D2B76204578}" type="slidenum">
              <a:rPr lang="en-US" smtClean="0"/>
              <a:t>53</a:t>
            </a:fld>
            <a:endParaRPr lang="en-US"/>
          </a:p>
        </p:txBody>
      </p:sp>
    </p:spTree>
    <p:extLst>
      <p:ext uri="{BB962C8B-B14F-4D97-AF65-F5344CB8AC3E}">
        <p14:creationId xmlns:p14="http://schemas.microsoft.com/office/powerpoint/2010/main" val="2678736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8BE96-2D70-2371-74C3-B1B506CEDDEF}"/>
              </a:ext>
            </a:extLst>
          </p:cNvPr>
          <p:cNvSpPr>
            <a:spLocks noGrp="1"/>
          </p:cNvSpPr>
          <p:nvPr>
            <p:ph type="ctrTitle"/>
          </p:nvPr>
        </p:nvSpPr>
        <p:spPr>
          <a:xfrm>
            <a:off x="638881" y="457200"/>
            <a:ext cx="10909640" cy="1368614"/>
          </a:xfrm>
        </p:spPr>
        <p:txBody>
          <a:bodyPr anchor="ctr">
            <a:normAutofit/>
          </a:bodyPr>
          <a:lstStyle/>
          <a:p>
            <a:r>
              <a:rPr lang="en-US" sz="3600">
                <a:latin typeface="Playfair Display" panose="00000500000000000000" pitchFamily="2" charset="0"/>
              </a:rPr>
              <a:t>Board Governance and Roberts Rules of Order</a:t>
            </a:r>
            <a:br>
              <a:rPr lang="en-US" sz="3600">
                <a:latin typeface="Playfair Display" panose="00000500000000000000" pitchFamily="2" charset="0"/>
              </a:rPr>
            </a:br>
            <a:endParaRPr lang="en-US" sz="3600">
              <a:latin typeface="Playfair Display" panose="00000500000000000000" pitchFamily="2" charset="0"/>
            </a:endParaRPr>
          </a:p>
        </p:txBody>
      </p:sp>
      <p:sp>
        <p:nvSpPr>
          <p:cNvPr id="1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iver with rocks and trees and mountains in the background&#10;&#10;Description automatically generated">
            <a:extLst>
              <a:ext uri="{FF2B5EF4-FFF2-40B4-BE49-F238E27FC236}">
                <a16:creationId xmlns:a16="http://schemas.microsoft.com/office/drawing/2014/main" id="{8AB1728E-2FC8-BF3B-9C2D-C6D22C0E6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2866454"/>
            <a:ext cx="5614416" cy="3158108"/>
          </a:xfrm>
          <a:prstGeom prst="rect">
            <a:avLst/>
          </a:prstGeom>
        </p:spPr>
      </p:pic>
      <p:pic>
        <p:nvPicPr>
          <p:cNvPr id="5" name="Picture 4" descr="A blue and white logo&#10;&#10;Description automatically generated">
            <a:extLst>
              <a:ext uri="{FF2B5EF4-FFF2-40B4-BE49-F238E27FC236}">
                <a16:creationId xmlns:a16="http://schemas.microsoft.com/office/drawing/2014/main" id="{F6FA8625-FD8B-03E4-53D8-99D21E4E5E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71" b="89725" l="3834" r="96330">
                        <a14:foregroundMark x1="4894" y1="77615" x2="4894" y2="77615"/>
                        <a14:foregroundMark x1="3834" y1="77615" x2="3834" y2="77615"/>
                        <a14:foregroundMark x1="10359" y1="77248" x2="10359" y2="77248"/>
                        <a14:foregroundMark x1="17455" y1="77798" x2="17455" y2="77798"/>
                        <a14:foregroundMark x1="24307" y1="79450" x2="24307" y2="79450"/>
                        <a14:foregroundMark x1="32708" y1="81651" x2="32708" y2="81651"/>
                        <a14:foregroundMark x1="40212" y1="84037" x2="40212" y2="84037"/>
                        <a14:foregroundMark x1="47635" y1="81468" x2="47635" y2="81468"/>
                        <a14:foregroundMark x1="60930" y1="81835" x2="60930" y2="81835"/>
                        <a14:foregroundMark x1="66558" y1="84587" x2="66558" y2="84587"/>
                        <a14:foregroundMark x1="71615" y1="77798" x2="71615" y2="77798"/>
                        <a14:foregroundMark x1="81077" y1="77982" x2="81077" y2="77982"/>
                        <a14:foregroundMark x1="87847" y1="77798" x2="87847" y2="77798"/>
                        <a14:foregroundMark x1="96411" y1="77798" x2="96411" y2="78349"/>
                        <a14:foregroundMark x1="50408" y1="4771" x2="50408" y2="4771"/>
                        <a14:foregroundMark x1="44861" y1="37615" x2="44861" y2="37615"/>
                        <a14:foregroundMark x1="39967" y1="44771" x2="39967" y2="44771"/>
                        <a14:foregroundMark x1="37194" y1="55046" x2="37194" y2="55046"/>
                        <a14:foregroundMark x1="50489" y1="34495" x2="50489" y2="34495"/>
                        <a14:foregroundMark x1="55873" y1="37248" x2="55873" y2="37248"/>
                        <a14:foregroundMark x1="60848" y1="43853" x2="60848" y2="43853"/>
                        <a14:foregroundMark x1="64111" y1="54312" x2="64111" y2="54312"/>
                        <a14:backgroundMark x1="96656" y1="81101" x2="96656" y2="81101"/>
                        <a14:backgroundMark x1="48613" y1="54679" x2="48613" y2="54679"/>
                        <a14:backgroundMark x1="44209" y1="52294" x2="44209" y2="52294"/>
                        <a14:backgroundMark x1="41680" y1="53028" x2="41191" y2="53761"/>
                        <a14:backgroundMark x1="42496" y1="60367" x2="42496" y2="60367"/>
                        <a14:backgroundMark x1="38336" y1="64954" x2="38336" y2="64954"/>
                        <a14:backgroundMark x1="42170" y1="66789" x2="42170" y2="66789"/>
                        <a14:backgroundMark x1="45106" y1="46972" x2="45106" y2="46972"/>
                        <a14:backgroundMark x1="46982" y1="48440" x2="46982" y2="48440"/>
                        <a14:backgroundMark x1="48777" y1="44587" x2="48777" y2="44587"/>
                        <a14:backgroundMark x1="50816" y1="48073" x2="50816" y2="48073"/>
                        <a14:backgroundMark x1="51713" y1="44954" x2="51713" y2="44954"/>
                        <a14:backgroundMark x1="54078" y1="50459" x2="53997" y2="50826"/>
                        <a14:backgroundMark x1="56770" y1="47156" x2="56770" y2="47156"/>
                        <a14:backgroundMark x1="56607" y1="54862" x2="56607" y2="54862"/>
                        <a14:backgroundMark x1="60522" y1="54312" x2="60522" y2="54312"/>
                        <a14:backgroundMark x1="58564" y1="60734" x2="58564" y2="60734"/>
                        <a14:backgroundMark x1="60604" y1="62752" x2="60604" y2="62752"/>
                        <a14:backgroundMark x1="59380" y1="66606" x2="59380" y2="66606"/>
                        <a14:backgroundMark x1="49592" y1="27339" x2="49592" y2="27339"/>
                        <a14:backgroundMark x1="42822" y1="28807" x2="42822" y2="28807"/>
                        <a14:backgroundMark x1="35808" y1="25321" x2="35808" y2="25321"/>
                        <a14:backgroundMark x1="35889" y1="37798" x2="35889" y2="37798"/>
                        <a14:backgroundMark x1="30016" y1="37798" x2="30016" y2="37798"/>
                        <a14:backgroundMark x1="31648" y1="51376" x2="31648" y2="51376"/>
                        <a14:backgroundMark x1="26591" y1="58165" x2="26346" y2="58532"/>
                        <a14:backgroundMark x1="31321" y1="64771" x2="31321" y2="64771"/>
                        <a14:backgroundMark x1="35726" y1="63303" x2="35726" y2="63303"/>
                        <a14:backgroundMark x1="56852" y1="27890" x2="56852" y2="27890"/>
                        <a14:backgroundMark x1="62643" y1="26422" x2="62643" y2="26422"/>
                        <a14:backgroundMark x1="64763" y1="35413" x2="64763" y2="35413"/>
                        <a14:backgroundMark x1="69902" y1="36514" x2="69902" y2="36514"/>
                        <a14:backgroundMark x1="69168" y1="51193" x2="69168" y2="51193"/>
                        <a14:backgroundMark x1="74388" y1="55596" x2="74388" y2="55596"/>
                        <a14:backgroundMark x1="69576" y1="65138" x2="69576" y2="65138"/>
                        <a14:backgroundMark x1="49592" y1="60367" x2="49592" y2="60367"/>
                        <a14:backgroundMark x1="45351" y1="16147" x2="45351" y2="16147"/>
                        <a14:backgroundMark x1="55546" y1="15229" x2="55546" y2="15229"/>
                      </a14:backgroundRemoval>
                    </a14:imgEffect>
                  </a14:imgLayer>
                </a14:imgProps>
              </a:ext>
              <a:ext uri="{28A0092B-C50C-407E-A947-70E740481C1C}">
                <a14:useLocalDpi xmlns:a14="http://schemas.microsoft.com/office/drawing/2010/main" val="0"/>
              </a:ext>
            </a:extLst>
          </a:blip>
          <a:stretch>
            <a:fillRect/>
          </a:stretch>
        </p:blipFill>
        <p:spPr>
          <a:xfrm>
            <a:off x="6254496" y="3196300"/>
            <a:ext cx="5614416" cy="2498415"/>
          </a:xfrm>
          <a:prstGeom prst="rect">
            <a:avLst/>
          </a:prstGeom>
        </p:spPr>
      </p:pic>
      <p:sp>
        <p:nvSpPr>
          <p:cNvPr id="6" name="AutoShape 2">
            <a:extLst>
              <a:ext uri="{FF2B5EF4-FFF2-40B4-BE49-F238E27FC236}">
                <a16:creationId xmlns:a16="http://schemas.microsoft.com/office/drawing/2014/main" id="{BB0AA01F-8A0E-BEC1-DC25-8D0C46464548}"/>
              </a:ext>
            </a:extLst>
          </p:cNvPr>
          <p:cNvSpPr>
            <a:spLocks noChangeAspect="1" noChangeArrowheads="1"/>
          </p:cNvSpPr>
          <p:nvPr/>
        </p:nvSpPr>
        <p:spPr bwMode="auto">
          <a:xfrm>
            <a:off x="4566920" y="3348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ACA8383F-C938-EBF9-3A63-BB6F82DDCBC4}"/>
              </a:ext>
            </a:extLst>
          </p:cNvPr>
          <p:cNvSpPr>
            <a:spLocks noGrp="1"/>
          </p:cNvSpPr>
          <p:nvPr>
            <p:ph type="sldNum" sz="quarter" idx="12"/>
          </p:nvPr>
        </p:nvSpPr>
        <p:spPr/>
        <p:txBody>
          <a:bodyPr/>
          <a:lstStyle/>
          <a:p>
            <a:fld id="{35BFCE43-EE8A-454E-AEBD-3D2B76204578}" type="slidenum">
              <a:rPr lang="en-US" smtClean="0"/>
              <a:t>54</a:t>
            </a:fld>
            <a:endParaRPr lang="en-US"/>
          </a:p>
        </p:txBody>
      </p:sp>
    </p:spTree>
    <p:extLst>
      <p:ext uri="{BB962C8B-B14F-4D97-AF65-F5344CB8AC3E}">
        <p14:creationId xmlns:p14="http://schemas.microsoft.com/office/powerpoint/2010/main" val="1907232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562" y="283279"/>
            <a:ext cx="5334197" cy="1708242"/>
          </a:xfrm>
        </p:spPr>
        <p:txBody>
          <a:bodyPr anchor="ctr">
            <a:normAutofit/>
          </a:bodyPr>
          <a:lstStyle/>
          <a:p>
            <a:pPr algn="ctr"/>
            <a:r>
              <a:rPr lang="en-US" sz="4000" dirty="0"/>
              <a:t> Board Dynamics and   Governance	</a:t>
            </a:r>
          </a:p>
        </p:txBody>
      </p:sp>
      <p:sp>
        <p:nvSpPr>
          <p:cNvPr id="3" name="Content Placeholder 2"/>
          <p:cNvSpPr>
            <a:spLocks noGrp="1"/>
          </p:cNvSpPr>
          <p:nvPr>
            <p:ph idx="1"/>
          </p:nvPr>
        </p:nvSpPr>
        <p:spPr>
          <a:xfrm>
            <a:off x="657098" y="1724098"/>
            <a:ext cx="5334197" cy="4669722"/>
          </a:xfrm>
        </p:spPr>
        <p:txBody>
          <a:bodyPr anchor="ctr">
            <a:normAutofit/>
          </a:bodyPr>
          <a:lstStyle/>
          <a:p>
            <a:pPr lvl="1">
              <a:buFont typeface="Arial" panose="020B0604020202020204" pitchFamily="34" charset="0"/>
              <a:buChar char="•"/>
            </a:pPr>
            <a:r>
              <a:rPr lang="en-US" altLang="en-US" sz="1800" dirty="0"/>
              <a:t>Board Has Power Only As A Group</a:t>
            </a:r>
          </a:p>
          <a:p>
            <a:pPr lvl="1">
              <a:buFont typeface="Arial" panose="020B0604020202020204" pitchFamily="34" charset="0"/>
              <a:buChar char="•"/>
            </a:pPr>
            <a:r>
              <a:rPr lang="en-US" altLang="en-US" sz="1800" dirty="0"/>
              <a:t>Encourage Full Participation</a:t>
            </a:r>
          </a:p>
          <a:p>
            <a:pPr lvl="1">
              <a:buFont typeface="Arial" panose="020B0604020202020204" pitchFamily="34" charset="0"/>
              <a:buChar char="•"/>
            </a:pPr>
            <a:r>
              <a:rPr lang="en-US" altLang="en-US" sz="1800" dirty="0"/>
              <a:t>Challenge One Another</a:t>
            </a:r>
          </a:p>
          <a:p>
            <a:pPr lvl="1">
              <a:buFont typeface="Arial" panose="020B0604020202020204" pitchFamily="34" charset="0"/>
              <a:buChar char="•"/>
            </a:pPr>
            <a:r>
              <a:rPr lang="en-US" altLang="en-US" sz="1800" dirty="0"/>
              <a:t>Encourage Diversity of Viewpoints</a:t>
            </a:r>
          </a:p>
          <a:p>
            <a:pPr lvl="1">
              <a:buFont typeface="Arial" panose="020B0604020202020204" pitchFamily="34" charset="0"/>
              <a:buChar char="•"/>
            </a:pPr>
            <a:r>
              <a:rPr lang="en-US" altLang="en-US" sz="1800" dirty="0"/>
              <a:t>Support Full Board Decision</a:t>
            </a:r>
          </a:p>
          <a:p>
            <a:pPr lvl="1">
              <a:buFont typeface="Arial" panose="020B0604020202020204" pitchFamily="34" charset="0"/>
              <a:buChar char="•"/>
            </a:pPr>
            <a:r>
              <a:rPr lang="en-US" altLang="en-US" sz="1800" dirty="0"/>
              <a:t>Cultural Considerations</a:t>
            </a:r>
          </a:p>
          <a:p>
            <a:pPr lvl="1">
              <a:buFont typeface="Arial" panose="020B0604020202020204" pitchFamily="34" charset="0"/>
              <a:buChar char="•"/>
            </a:pPr>
            <a:r>
              <a:rPr lang="en-US" altLang="en-US" sz="1800" dirty="0"/>
              <a:t>Develop Well Thought Out Governance Policies </a:t>
            </a:r>
          </a:p>
          <a:p>
            <a:pPr lvl="1">
              <a:buFont typeface="Arial" panose="020B0604020202020204" pitchFamily="34" charset="0"/>
              <a:buChar char="•"/>
            </a:pPr>
            <a:r>
              <a:rPr lang="en-US" altLang="en-US" sz="1800" dirty="0"/>
              <a:t>Follow Established Rules of Order</a:t>
            </a:r>
          </a:p>
          <a:p>
            <a:pPr lvl="1">
              <a:buFont typeface="Arial" panose="020B0604020202020204" pitchFamily="34" charset="0"/>
              <a:buChar char="•"/>
            </a:pPr>
            <a:r>
              <a:rPr lang="en-US" altLang="en-US" sz="1800" dirty="0"/>
              <a:t>Keep Meetings Within Allotted Time</a:t>
            </a:r>
          </a:p>
          <a:p>
            <a:pPr lvl="1">
              <a:buFont typeface="Arial" panose="020B0604020202020204" pitchFamily="34" charset="0"/>
              <a:buChar char="•"/>
            </a:pPr>
            <a:r>
              <a:rPr lang="en-US" altLang="en-US" sz="1800" dirty="0"/>
              <a:t>Limit Involvement With Day-to-Day Operations (examples)</a:t>
            </a:r>
          </a:p>
          <a:p>
            <a:pPr lvl="1">
              <a:buFont typeface="Arial" panose="020B0604020202020204" pitchFamily="34" charset="0"/>
              <a:buChar char="•"/>
            </a:pPr>
            <a:r>
              <a:rPr lang="en-US" altLang="en-US" sz="1800" dirty="0"/>
              <a:t>Develop Good Working Relationships With the Administrator</a:t>
            </a:r>
          </a:p>
          <a:p>
            <a:pPr lvl="1">
              <a:buFont typeface="Arial" panose="020B0604020202020204" pitchFamily="34" charset="0"/>
              <a:buChar char="•"/>
            </a:pPr>
            <a:r>
              <a:rPr lang="en-US" altLang="en-US" sz="1800" dirty="0"/>
              <a:t>Add Value – Ways to Make the Administrator More Effective</a:t>
            </a:r>
            <a:endParaRPr lang="en-US" sz="1400" dirty="0"/>
          </a:p>
        </p:txBody>
      </p:sp>
      <p:pic>
        <p:nvPicPr>
          <p:cNvPr id="5" name="Picture 4" descr="Colourful carved figures of humans">
            <a:extLst>
              <a:ext uri="{FF2B5EF4-FFF2-40B4-BE49-F238E27FC236}">
                <a16:creationId xmlns:a16="http://schemas.microsoft.com/office/drawing/2014/main" id="{4BD8BBC2-9189-79FF-3416-C883E38DC765}"/>
              </a:ext>
            </a:extLst>
          </p:cNvPr>
          <p:cNvPicPr>
            <a:picLocks noChangeAspect="1"/>
          </p:cNvPicPr>
          <p:nvPr/>
        </p:nvPicPr>
        <p:blipFill rotWithShape="1">
          <a:blip r:embed="rId2"/>
          <a:srcRect l="22451" r="22217"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778CA131-2950-3913-9EC4-B2130EA43344}"/>
              </a:ext>
            </a:extLst>
          </p:cNvPr>
          <p:cNvSpPr>
            <a:spLocks noGrp="1"/>
          </p:cNvSpPr>
          <p:nvPr>
            <p:ph type="sldNum" sz="quarter" idx="12"/>
          </p:nvPr>
        </p:nvSpPr>
        <p:spPr/>
        <p:txBody>
          <a:bodyPr/>
          <a:lstStyle/>
          <a:p>
            <a:fld id="{35BFCE43-EE8A-454E-AEBD-3D2B76204578}" type="slidenum">
              <a:rPr lang="en-US" smtClean="0"/>
              <a:t>55</a:t>
            </a:fld>
            <a:endParaRPr lang="en-US"/>
          </a:p>
        </p:txBody>
      </p:sp>
    </p:spTree>
    <p:extLst>
      <p:ext uri="{BB962C8B-B14F-4D97-AF65-F5344CB8AC3E}">
        <p14:creationId xmlns:p14="http://schemas.microsoft.com/office/powerpoint/2010/main" val="3663398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757" y="287338"/>
            <a:ext cx="10058400" cy="998752"/>
          </a:xfrm>
        </p:spPr>
        <p:txBody>
          <a:bodyPr>
            <a:normAutofit fontScale="90000"/>
          </a:bodyPr>
          <a:lstStyle/>
          <a:p>
            <a:r>
              <a:rPr lang="en-US" sz="4000" dirty="0"/>
              <a:t>Fostering a Good Board Culture</a:t>
            </a:r>
            <a:br>
              <a:rPr lang="en-US" sz="4000" dirty="0"/>
            </a:br>
            <a:r>
              <a:rPr lang="en-US" sz="4000" dirty="0"/>
              <a:t>Don Miguel Ruiz – the Four Agreements. </a:t>
            </a:r>
          </a:p>
        </p:txBody>
      </p:sp>
      <p:pic>
        <p:nvPicPr>
          <p:cNvPr id="4" name="Content Placeholder 3"/>
          <p:cNvPicPr>
            <a:picLocks noGrp="1" noChangeAspect="1"/>
          </p:cNvPicPr>
          <p:nvPr>
            <p:ph idx="4294967295"/>
          </p:nvPr>
        </p:nvPicPr>
        <p:blipFill>
          <a:blip r:embed="rId2"/>
          <a:stretch>
            <a:fillRect/>
          </a:stretch>
        </p:blipFill>
        <p:spPr>
          <a:xfrm>
            <a:off x="741663" y="1286090"/>
            <a:ext cx="8418813" cy="4917002"/>
          </a:xfrm>
          <a:prstGeom prst="rect">
            <a:avLst/>
          </a:prstGeom>
        </p:spPr>
      </p:pic>
      <p:sp>
        <p:nvSpPr>
          <p:cNvPr id="3" name="Slide Number Placeholder 2">
            <a:extLst>
              <a:ext uri="{FF2B5EF4-FFF2-40B4-BE49-F238E27FC236}">
                <a16:creationId xmlns:a16="http://schemas.microsoft.com/office/drawing/2014/main" id="{88578239-A7CB-46D6-0F23-06FBE9231545}"/>
              </a:ext>
            </a:extLst>
          </p:cNvPr>
          <p:cNvSpPr>
            <a:spLocks noGrp="1"/>
          </p:cNvSpPr>
          <p:nvPr>
            <p:ph type="sldNum" sz="quarter" idx="12"/>
          </p:nvPr>
        </p:nvSpPr>
        <p:spPr/>
        <p:txBody>
          <a:bodyPr/>
          <a:lstStyle/>
          <a:p>
            <a:fld id="{35BFCE43-EE8A-454E-AEBD-3D2B76204578}" type="slidenum">
              <a:rPr lang="en-US" smtClean="0"/>
              <a:t>56</a:t>
            </a:fld>
            <a:endParaRPr lang="en-US"/>
          </a:p>
        </p:txBody>
      </p:sp>
    </p:spTree>
    <p:extLst>
      <p:ext uri="{BB962C8B-B14F-4D97-AF65-F5344CB8AC3E}">
        <p14:creationId xmlns:p14="http://schemas.microsoft.com/office/powerpoint/2010/main" val="2163783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FA6B0B-7E44-9057-03FC-FEC3583E070D}"/>
              </a:ext>
            </a:extLst>
          </p:cNvPr>
          <p:cNvSpPr>
            <a:spLocks noGrp="1"/>
          </p:cNvSpPr>
          <p:nvPr>
            <p:ph type="title"/>
          </p:nvPr>
        </p:nvSpPr>
        <p:spPr>
          <a:xfrm>
            <a:off x="146305" y="502022"/>
            <a:ext cx="6517842" cy="639150"/>
          </a:xfrm>
        </p:spPr>
        <p:txBody>
          <a:bodyPr anchor="b">
            <a:normAutofit/>
          </a:bodyPr>
          <a:lstStyle/>
          <a:p>
            <a:r>
              <a:rPr lang="en-US" sz="3600" dirty="0"/>
              <a:t>Fostering Healthy Relationships </a:t>
            </a:r>
          </a:p>
        </p:txBody>
      </p:sp>
      <p:sp>
        <p:nvSpPr>
          <p:cNvPr id="3" name="Content Placeholder 2">
            <a:extLst>
              <a:ext uri="{FF2B5EF4-FFF2-40B4-BE49-F238E27FC236}">
                <a16:creationId xmlns:a16="http://schemas.microsoft.com/office/drawing/2014/main" id="{780D808F-BD17-C5E0-89F9-3B6BD7088FA0}"/>
              </a:ext>
            </a:extLst>
          </p:cNvPr>
          <p:cNvSpPr>
            <a:spLocks noGrp="1"/>
          </p:cNvSpPr>
          <p:nvPr>
            <p:ph idx="1"/>
          </p:nvPr>
        </p:nvSpPr>
        <p:spPr>
          <a:xfrm>
            <a:off x="146304" y="1200150"/>
            <a:ext cx="11933777" cy="5155828"/>
          </a:xfrm>
        </p:spPr>
        <p:txBody>
          <a:bodyPr anchor="t">
            <a:normAutofit fontScale="77500" lnSpcReduction="20000"/>
          </a:bodyPr>
          <a:lstStyle/>
          <a:p>
            <a:pPr>
              <a:lnSpc>
                <a:spcPct val="120000"/>
              </a:lnSpc>
              <a:buFont typeface="Wingdings" panose="05000000000000000000" pitchFamily="2" charset="2"/>
              <a:buChar char="Ø"/>
            </a:pPr>
            <a:r>
              <a:rPr lang="en-US" sz="1300" dirty="0">
                <a:latin typeface="Arial" panose="020B0604020202020204" pitchFamily="34" charset="0"/>
                <a:cs typeface="Arial" panose="020B0604020202020204" pitchFamily="34" charset="0"/>
              </a:rPr>
              <a:t>Be knowledgeable of each others respective roles and responsibilities within the structure of your organizing documents, policies and laws. </a:t>
            </a:r>
          </a:p>
          <a:p>
            <a:pPr>
              <a:lnSpc>
                <a:spcPct val="120000"/>
              </a:lnSpc>
              <a:buFont typeface="Wingdings" panose="05000000000000000000" pitchFamily="2" charset="2"/>
              <a:buChar char="Ø"/>
            </a:pPr>
            <a:r>
              <a:rPr lang="en-US" sz="1300" dirty="0">
                <a:latin typeface="Arial" panose="020B0604020202020204" pitchFamily="34" charset="0"/>
                <a:cs typeface="Arial" panose="020B0604020202020204" pitchFamily="34" charset="0"/>
              </a:rPr>
              <a:t>Hold each other accountable.  Board members can call a point of Order anytime. A Point of Order can be called when Board Structure or rules for the board aren’t being followed. </a:t>
            </a:r>
          </a:p>
          <a:p>
            <a:pPr marL="0" indent="0">
              <a:lnSpc>
                <a:spcPct val="120000"/>
              </a:lnSpc>
              <a:buNone/>
            </a:pPr>
            <a:r>
              <a:rPr lang="en-US" sz="1300" dirty="0">
                <a:latin typeface="Arial" panose="020B0604020202020204" pitchFamily="34" charset="0"/>
                <a:cs typeface="Arial" panose="020B0604020202020204" pitchFamily="34" charset="0"/>
              </a:rPr>
              <a:t>Examples:  </a:t>
            </a:r>
          </a:p>
          <a:p>
            <a:pPr lvl="1">
              <a:lnSpc>
                <a:spcPct val="120000"/>
              </a:lnSpc>
            </a:pPr>
            <a:r>
              <a:rPr lang="en-US" sz="1300" dirty="0">
                <a:latin typeface="Arial" panose="020B0604020202020204" pitchFamily="34" charset="0"/>
                <a:cs typeface="Arial" panose="020B0604020202020204" pitchFamily="34" charset="0"/>
              </a:rPr>
              <a:t>Violating rules on confidential information in open session </a:t>
            </a:r>
          </a:p>
          <a:p>
            <a:pPr lvl="1">
              <a:lnSpc>
                <a:spcPct val="120000"/>
              </a:lnSpc>
            </a:pPr>
            <a:r>
              <a:rPr lang="en-US" sz="1300" dirty="0">
                <a:latin typeface="Arial" panose="020B0604020202020204" pitchFamily="34" charset="0"/>
                <a:cs typeface="Arial" panose="020B0604020202020204" pitchFamily="34" charset="0"/>
              </a:rPr>
              <a:t>Talking about personnel in open session or students by name or specific situation</a:t>
            </a:r>
          </a:p>
          <a:p>
            <a:pPr lvl="1">
              <a:lnSpc>
                <a:spcPct val="120000"/>
              </a:lnSpc>
            </a:pPr>
            <a:r>
              <a:rPr lang="en-US" sz="1300" dirty="0">
                <a:latin typeface="Arial" panose="020B0604020202020204" pitchFamily="34" charset="0"/>
                <a:cs typeface="Arial" panose="020B0604020202020204" pitchFamily="34" charset="0"/>
              </a:rPr>
              <a:t>Yelling, or making snide remarks to one another</a:t>
            </a:r>
          </a:p>
          <a:p>
            <a:pPr lvl="1">
              <a:lnSpc>
                <a:spcPct val="120000"/>
              </a:lnSpc>
            </a:pPr>
            <a:r>
              <a:rPr lang="en-US" sz="1300" dirty="0">
                <a:latin typeface="Arial" panose="020B0604020202020204" pitchFamily="34" charset="0"/>
                <a:cs typeface="Arial" panose="020B0604020202020204" pitchFamily="34" charset="0"/>
              </a:rPr>
              <a:t>Visitors yelling at or being rude to staff or Board members</a:t>
            </a:r>
          </a:p>
          <a:p>
            <a:pPr lvl="1">
              <a:lnSpc>
                <a:spcPct val="120000"/>
              </a:lnSpc>
            </a:pPr>
            <a:r>
              <a:rPr lang="en-US" sz="1300" dirty="0">
                <a:latin typeface="Arial" panose="020B0604020202020204" pitchFamily="34" charset="0"/>
                <a:cs typeface="Arial" panose="020B0604020202020204" pitchFamily="34" charset="0"/>
              </a:rPr>
              <a:t>Bringing up personnel or student grievances on the Board floor when its not a student or a personnel hearing </a:t>
            </a:r>
          </a:p>
          <a:p>
            <a:pPr lvl="1">
              <a:lnSpc>
                <a:spcPct val="120000"/>
              </a:lnSpc>
            </a:pPr>
            <a:r>
              <a:rPr lang="en-US" sz="1300" dirty="0">
                <a:latin typeface="Arial" panose="020B0604020202020204" pitchFamily="34" charset="0"/>
                <a:cs typeface="Arial" panose="020B0604020202020204" pitchFamily="34" charset="0"/>
              </a:rPr>
              <a:t>Getting into the day-to-day management of the school</a:t>
            </a:r>
          </a:p>
          <a:p>
            <a:pPr lvl="1">
              <a:lnSpc>
                <a:spcPct val="120000"/>
              </a:lnSpc>
            </a:pPr>
            <a:r>
              <a:rPr lang="en-US" sz="1300" dirty="0">
                <a:latin typeface="Arial" panose="020B0604020202020204" pitchFamily="34" charset="0"/>
                <a:cs typeface="Arial" panose="020B0604020202020204" pitchFamily="34" charset="0"/>
              </a:rPr>
              <a:t>Calling people names</a:t>
            </a:r>
          </a:p>
          <a:p>
            <a:pPr lvl="1">
              <a:lnSpc>
                <a:spcPct val="120000"/>
              </a:lnSpc>
            </a:pPr>
            <a:r>
              <a:rPr lang="en-US" sz="1300" dirty="0">
                <a:latin typeface="Arial" panose="020B0604020202020204" pitchFamily="34" charset="0"/>
                <a:cs typeface="Arial" panose="020B0604020202020204" pitchFamily="34" charset="0"/>
              </a:rPr>
              <a:t>Threatening to fire people</a:t>
            </a:r>
          </a:p>
          <a:p>
            <a:pPr>
              <a:lnSpc>
                <a:spcPct val="120000"/>
              </a:lnSpc>
              <a:buFont typeface="Wingdings" panose="05000000000000000000" pitchFamily="2" charset="2"/>
              <a:buChar char="Ø"/>
            </a:pPr>
            <a:r>
              <a:rPr lang="en-US" sz="1300" dirty="0">
                <a:latin typeface="Arial" panose="020B0604020202020204" pitchFamily="34" charset="0"/>
                <a:cs typeface="Arial" panose="020B0604020202020204" pitchFamily="34" charset="0"/>
              </a:rPr>
              <a:t>Be respectful of each others' responsibilities and duties and time.  </a:t>
            </a:r>
          </a:p>
          <a:p>
            <a:pPr>
              <a:lnSpc>
                <a:spcPct val="120000"/>
              </a:lnSpc>
              <a:buFont typeface="Wingdings" panose="05000000000000000000" pitchFamily="2" charset="2"/>
              <a:buChar char="Ø"/>
            </a:pPr>
            <a:r>
              <a:rPr lang="en-US" sz="1300" dirty="0">
                <a:latin typeface="Arial" panose="020B0604020202020204" pitchFamily="34" charset="0"/>
                <a:cs typeface="Arial" panose="020B0604020202020204" pitchFamily="34" charset="0"/>
              </a:rPr>
              <a:t>The more collaborative and productive an Administrator and School board relationship is, the more efficiently a school system runs. With that in mind, give direction on:</a:t>
            </a:r>
          </a:p>
          <a:p>
            <a:pPr lvl="1">
              <a:lnSpc>
                <a:spcPct val="120000"/>
              </a:lnSpc>
              <a:buFont typeface="Wingdings" panose="05000000000000000000" pitchFamily="2" charset="2"/>
              <a:buChar char="Ø"/>
            </a:pPr>
            <a:r>
              <a:rPr lang="en-US" sz="1300" dirty="0">
                <a:latin typeface="Arial" panose="020B0604020202020204" pitchFamily="34" charset="0"/>
                <a:cs typeface="Arial" panose="020B0604020202020204" pitchFamily="34" charset="0"/>
              </a:rPr>
              <a:t>What reports do you want every month? </a:t>
            </a:r>
          </a:p>
          <a:p>
            <a:pPr lvl="1">
              <a:lnSpc>
                <a:spcPct val="120000"/>
              </a:lnSpc>
              <a:buFont typeface="Wingdings" panose="05000000000000000000" pitchFamily="2" charset="2"/>
              <a:buChar char="Ø"/>
            </a:pPr>
            <a:r>
              <a:rPr lang="en-US" sz="1300" dirty="0">
                <a:latin typeface="Arial" panose="020B0604020202020204" pitchFamily="34" charset="0"/>
                <a:cs typeface="Arial" panose="020B0604020202020204" pitchFamily="34" charset="0"/>
              </a:rPr>
              <a:t>Do you want reports in writing or verbal reports?</a:t>
            </a:r>
          </a:p>
          <a:p>
            <a:pPr lvl="1">
              <a:lnSpc>
                <a:spcPct val="120000"/>
              </a:lnSpc>
              <a:buFont typeface="Wingdings" panose="05000000000000000000" pitchFamily="2" charset="2"/>
              <a:buChar char="Ø"/>
            </a:pPr>
            <a:r>
              <a:rPr lang="en-US" sz="1300" dirty="0">
                <a:latin typeface="Arial" panose="020B0604020202020204" pitchFamily="34" charset="0"/>
                <a:cs typeface="Arial" panose="020B0604020202020204" pitchFamily="34" charset="0"/>
              </a:rPr>
              <a:t>For personnel matters: Refer matters to Administration if you hear something – don’t expect an Administrator to address a concern on the spot if they know nothing about the concern before the meeting. </a:t>
            </a:r>
          </a:p>
          <a:p>
            <a:pPr lvl="1">
              <a:lnSpc>
                <a:spcPct val="120000"/>
              </a:lnSpc>
              <a:buFont typeface="Wingdings" panose="05000000000000000000" pitchFamily="2" charset="2"/>
              <a:buChar char="Ø"/>
            </a:pPr>
            <a:r>
              <a:rPr lang="en-US" sz="1300" dirty="0">
                <a:latin typeface="Arial" panose="020B0604020202020204" pitchFamily="34" charset="0"/>
                <a:cs typeface="Arial" panose="020B0604020202020204" pitchFamily="34" charset="0"/>
              </a:rPr>
              <a:t>For other issues and concerns: Give advance notice so the Administrator has time to research, investigate and prepare. </a:t>
            </a:r>
          </a:p>
          <a:p>
            <a:pPr lvl="1">
              <a:lnSpc>
                <a:spcPct val="120000"/>
              </a:lnSpc>
              <a:buFont typeface="Wingdings" panose="05000000000000000000" pitchFamily="2" charset="2"/>
              <a:buChar char="Ø"/>
            </a:pPr>
            <a:r>
              <a:rPr lang="en-US" sz="1300" dirty="0">
                <a:latin typeface="Arial" panose="020B0604020202020204" pitchFamily="34" charset="0"/>
                <a:cs typeface="Arial" panose="020B0604020202020204" pitchFamily="34" charset="0"/>
              </a:rPr>
              <a:t>Adopt Evaluation tools at the beginning of the year and share them with the Administrator.  And evaluate the administrator timely so they have time to improve or change things the Board wants. </a:t>
            </a:r>
          </a:p>
          <a:p>
            <a:pPr lvl="1">
              <a:lnSpc>
                <a:spcPct val="120000"/>
              </a:lnSpc>
              <a:buFont typeface="Wingdings" panose="05000000000000000000" pitchFamily="2" charset="2"/>
              <a:buChar char="Ø"/>
            </a:pPr>
            <a:r>
              <a:rPr lang="en-US" sz="1300" dirty="0">
                <a:latin typeface="Arial" panose="020B0604020202020204" pitchFamily="34" charset="0"/>
                <a:cs typeface="Arial" panose="020B0604020202020204" pitchFamily="34" charset="0"/>
              </a:rPr>
              <a:t>Set clear goals and expectations – always good to set 5 goals you want the Administrator to focus on for the School Year. </a:t>
            </a:r>
          </a:p>
          <a:p>
            <a:pPr marL="0" indent="0">
              <a:buNone/>
            </a:pPr>
            <a:endParaRPr lang="en-US" sz="1300" dirty="0">
              <a:latin typeface="Arial" panose="020B0604020202020204" pitchFamily="34" charset="0"/>
              <a:cs typeface="Arial" panose="020B0604020202020204" pitchFamily="34" charset="0"/>
            </a:endParaRPr>
          </a:p>
          <a:p>
            <a:pPr marL="0" indent="0">
              <a:buNone/>
            </a:pPr>
            <a:endParaRPr lang="en-US" sz="500" dirty="0"/>
          </a:p>
          <a:p>
            <a:pPr marL="0" indent="0">
              <a:buNone/>
            </a:pPr>
            <a:r>
              <a:rPr lang="en-US" sz="500" dirty="0"/>
              <a:t> </a:t>
            </a:r>
          </a:p>
        </p:txBody>
      </p:sp>
      <p:sp>
        <p:nvSpPr>
          <p:cNvPr id="18" name="Rectangle 1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E49C5B8-E8B7-BB18-FE6D-D76587B26FF5}"/>
              </a:ext>
            </a:extLst>
          </p:cNvPr>
          <p:cNvSpPr>
            <a:spLocks noGrp="1"/>
          </p:cNvSpPr>
          <p:nvPr>
            <p:ph type="sldNum" sz="quarter" idx="12"/>
          </p:nvPr>
        </p:nvSpPr>
        <p:spPr/>
        <p:txBody>
          <a:bodyPr/>
          <a:lstStyle/>
          <a:p>
            <a:fld id="{35BFCE43-EE8A-454E-AEBD-3D2B76204578}" type="slidenum">
              <a:rPr lang="en-US" smtClean="0"/>
              <a:t>57</a:t>
            </a:fld>
            <a:endParaRPr lang="en-US"/>
          </a:p>
        </p:txBody>
      </p:sp>
    </p:spTree>
    <p:extLst>
      <p:ext uri="{BB962C8B-B14F-4D97-AF65-F5344CB8AC3E}">
        <p14:creationId xmlns:p14="http://schemas.microsoft.com/office/powerpoint/2010/main" val="38681872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789EA6-2AFD-9B09-0507-196E30FB0F33}"/>
              </a:ext>
            </a:extLst>
          </p:cNvPr>
          <p:cNvPicPr>
            <a:picLocks noGrp="1" noChangeAspect="1"/>
          </p:cNvPicPr>
          <p:nvPr>
            <p:ph idx="1"/>
          </p:nvPr>
        </p:nvPicPr>
        <p:blipFill>
          <a:blip r:embed="rId3"/>
          <a:stretch>
            <a:fillRect/>
          </a:stretch>
        </p:blipFill>
        <p:spPr>
          <a:xfrm>
            <a:off x="872519" y="1148079"/>
            <a:ext cx="10079341" cy="5624380"/>
          </a:xfrm>
          <a:prstGeom prst="rect">
            <a:avLst/>
          </a:prstGeom>
        </p:spPr>
      </p:pic>
      <p:sp>
        <p:nvSpPr>
          <p:cNvPr id="4" name="Title 1">
            <a:extLst>
              <a:ext uri="{FF2B5EF4-FFF2-40B4-BE49-F238E27FC236}">
                <a16:creationId xmlns:a16="http://schemas.microsoft.com/office/drawing/2014/main" id="{53357F90-7478-6CE6-CBE4-7DCB57DE74FB}"/>
              </a:ext>
            </a:extLst>
          </p:cNvPr>
          <p:cNvSpPr txBox="1">
            <a:spLocks/>
          </p:cNvSpPr>
          <p:nvPr/>
        </p:nvSpPr>
        <p:spPr>
          <a:xfrm>
            <a:off x="0" y="0"/>
            <a:ext cx="12192000" cy="114807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layfair Display" panose="00000500000000000000" pitchFamily="2" charset="0"/>
                <a:ea typeface="+mj-ea"/>
                <a:cs typeface="+mj-cs"/>
              </a:rPr>
              <a:t>Roberts Rules of Order </a:t>
            </a:r>
          </a:p>
        </p:txBody>
      </p:sp>
      <p:sp>
        <p:nvSpPr>
          <p:cNvPr id="2" name="Slide Number Placeholder 1">
            <a:extLst>
              <a:ext uri="{FF2B5EF4-FFF2-40B4-BE49-F238E27FC236}">
                <a16:creationId xmlns:a16="http://schemas.microsoft.com/office/drawing/2014/main" id="{4FD5B8BC-20EB-5C45-D94B-2A196E13AD05}"/>
              </a:ext>
            </a:extLst>
          </p:cNvPr>
          <p:cNvSpPr>
            <a:spLocks noGrp="1"/>
          </p:cNvSpPr>
          <p:nvPr>
            <p:ph type="sldNum" sz="quarter" idx="12"/>
          </p:nvPr>
        </p:nvSpPr>
        <p:spPr/>
        <p:txBody>
          <a:bodyPr/>
          <a:lstStyle/>
          <a:p>
            <a:fld id="{35BFCE43-EE8A-454E-AEBD-3D2B76204578}" type="slidenum">
              <a:rPr lang="en-US" smtClean="0"/>
              <a:t>58</a:t>
            </a:fld>
            <a:endParaRPr lang="en-US"/>
          </a:p>
        </p:txBody>
      </p:sp>
    </p:spTree>
    <p:extLst>
      <p:ext uri="{BB962C8B-B14F-4D97-AF65-F5344CB8AC3E}">
        <p14:creationId xmlns:p14="http://schemas.microsoft.com/office/powerpoint/2010/main" val="604538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4967CE-F298-637E-201D-BBF0BC8695E6}"/>
              </a:ext>
            </a:extLst>
          </p:cNvPr>
          <p:cNvSpPr>
            <a:spLocks noGrp="1"/>
          </p:cNvSpPr>
          <p:nvPr>
            <p:ph idx="1"/>
          </p:nvPr>
        </p:nvSpPr>
        <p:spPr>
          <a:xfrm>
            <a:off x="229282" y="1952336"/>
            <a:ext cx="10515600" cy="3797907"/>
          </a:xfrm>
        </p:spPr>
        <p:txBody>
          <a:bodyPr vert="horz" lIns="91440" tIns="45720" rIns="91440" bIns="45720" numCol="1" rtlCol="0" anchor="t">
            <a:normAutofit/>
          </a:bodyPr>
          <a:lstStyle/>
          <a:p>
            <a:pPr lvl="1">
              <a:spcAft>
                <a:spcPts val="1200"/>
              </a:spcAft>
              <a:buFont typeface="Wingdings" panose="05000000000000000000" pitchFamily="2" charset="2"/>
              <a:buChar char="v"/>
            </a:pPr>
            <a:endParaRPr lang="en-US" dirty="0">
              <a:latin typeface="Montserrat"/>
            </a:endParaRPr>
          </a:p>
          <a:p>
            <a:pPr lvl="2">
              <a:spcAft>
                <a:spcPts val="1200"/>
              </a:spcAft>
              <a:buFont typeface="Wingdings" panose="05000000000000000000" pitchFamily="2" charset="2"/>
              <a:buChar char="v"/>
            </a:pPr>
            <a:endParaRPr lang="en-US" dirty="0">
              <a:latin typeface="Montserrat"/>
            </a:endParaRPr>
          </a:p>
        </p:txBody>
      </p:sp>
      <p:sp>
        <p:nvSpPr>
          <p:cNvPr id="4" name="Title 1">
            <a:extLst>
              <a:ext uri="{FF2B5EF4-FFF2-40B4-BE49-F238E27FC236}">
                <a16:creationId xmlns:a16="http://schemas.microsoft.com/office/drawing/2014/main" id="{53357F90-7478-6CE6-CBE4-7DCB57DE74FB}"/>
              </a:ext>
            </a:extLst>
          </p:cNvPr>
          <p:cNvSpPr txBox="1">
            <a:spLocks/>
          </p:cNvSpPr>
          <p:nvPr/>
        </p:nvSpPr>
        <p:spPr>
          <a:xfrm>
            <a:off x="0" y="0"/>
            <a:ext cx="12192000" cy="114807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layfair Display" panose="00000500000000000000" pitchFamily="2" charset="0"/>
                <a:ea typeface="+mj-ea"/>
                <a:cs typeface="+mj-cs"/>
              </a:rPr>
              <a:t>Roberts Rules of Order </a:t>
            </a:r>
          </a:p>
        </p:txBody>
      </p:sp>
      <p:sp>
        <p:nvSpPr>
          <p:cNvPr id="2" name="Content Placeholder 2">
            <a:extLst>
              <a:ext uri="{FF2B5EF4-FFF2-40B4-BE49-F238E27FC236}">
                <a16:creationId xmlns:a16="http://schemas.microsoft.com/office/drawing/2014/main" id="{4B89B1CA-9E7F-F61C-F22B-1AED9660FA6A}"/>
              </a:ext>
            </a:extLst>
          </p:cNvPr>
          <p:cNvSpPr txBox="1">
            <a:spLocks/>
          </p:cNvSpPr>
          <p:nvPr/>
        </p:nvSpPr>
        <p:spPr>
          <a:xfrm>
            <a:off x="229282" y="1290025"/>
            <a:ext cx="10515600" cy="5096815"/>
          </a:xfrm>
          <a:prstGeom prst="rect">
            <a:avLst/>
          </a:prstGeom>
        </p:spPr>
        <p:txBody>
          <a:bodyPr vert="horz" lIns="91440" tIns="45720" rIns="91440" bIns="45720" numCol="1"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prstClr val="black"/>
              </a:buClr>
              <a:buSzPts val="1100"/>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What are “parliamentary procedures”? A set of rules of conduct at meetings that allows everyone to be heard and to make decisions without confusion. </a:t>
            </a:r>
          </a:p>
          <a:p>
            <a:pPr marL="0" marR="0" lvl="0" indent="0" algn="l" defTabSz="914400" rtl="0" eaLnBrk="1" fontAlgn="auto" latinLnBrk="0" hangingPunct="1">
              <a:lnSpc>
                <a:spcPct val="90000"/>
              </a:lnSpc>
              <a:spcBef>
                <a:spcPts val="0"/>
              </a:spcBef>
              <a:spcAft>
                <a:spcPts val="0"/>
              </a:spcAft>
              <a:buClr>
                <a:prstClr val="black"/>
              </a:buClr>
              <a:buSzPts val="1100"/>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Benefits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t>
            </a:r>
          </a:p>
          <a:p>
            <a:pPr marL="431800" marR="0" lvl="0" indent="-342900" algn="l" defTabSz="914400" rtl="0" eaLnBrk="1" fontAlgn="auto" latinLnBrk="0" hangingPunct="1">
              <a:lnSpc>
                <a:spcPct val="100000"/>
              </a:lnSpc>
              <a:spcBef>
                <a:spcPts val="1000"/>
              </a:spcBef>
              <a:spcAft>
                <a:spcPts val="0"/>
              </a:spcAft>
              <a:buClr>
                <a:prstClr val="black"/>
              </a:buClr>
              <a:buSzPts val="22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80% of all organizations use Robert’s Rules as their Parliamentary Procedures.</a:t>
            </a:r>
          </a:p>
          <a:p>
            <a:pPr marL="431800" marR="0" lvl="0" indent="-342900" algn="l" defTabSz="914400" rtl="0" eaLnBrk="1" fontAlgn="auto" latinLnBrk="0" hangingPunct="1">
              <a:lnSpc>
                <a:spcPct val="100000"/>
              </a:lnSpc>
              <a:spcBef>
                <a:spcPts val="1000"/>
              </a:spcBef>
              <a:spcAft>
                <a:spcPts val="0"/>
              </a:spcAft>
              <a:buClr>
                <a:prstClr val="black"/>
              </a:buClr>
              <a:buSzPts val="22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The rules help maintain order and guarantee impartiality.</a:t>
            </a:r>
          </a:p>
          <a:p>
            <a:pPr marL="431800" marR="0" lvl="0" indent="-342900" algn="l" defTabSz="914400" rtl="0" eaLnBrk="1" fontAlgn="auto" latinLnBrk="0" hangingPunct="1">
              <a:lnSpc>
                <a:spcPct val="100000"/>
              </a:lnSpc>
              <a:spcBef>
                <a:spcPts val="1000"/>
              </a:spcBef>
              <a:spcAft>
                <a:spcPts val="0"/>
              </a:spcAft>
              <a:buClr>
                <a:prstClr val="black"/>
              </a:buClr>
              <a:buSzPts val="22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Robert's Rules put you in greater control and allow you to consider all points of view.</a:t>
            </a:r>
          </a:p>
          <a:p>
            <a:pPr marL="45720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Poorly facilitated meetings result in:</a:t>
            </a:r>
          </a:p>
          <a:p>
            <a:pPr marL="546100" marR="0" lvl="0" indent="-457200" algn="l" defTabSz="914400" rtl="0" eaLnBrk="1" fontAlgn="auto" latinLnBrk="0" hangingPunct="1">
              <a:lnSpc>
                <a:spcPct val="115000"/>
              </a:lnSpc>
              <a:spcBef>
                <a:spcPts val="0"/>
              </a:spcBef>
              <a:spcAft>
                <a:spcPts val="0"/>
              </a:spcAft>
              <a:buClr>
                <a:prstClr val="black"/>
              </a:buClr>
              <a:buSzPts val="22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Frustration</a:t>
            </a:r>
          </a:p>
          <a:p>
            <a:pPr marL="546100" marR="0" lvl="0" indent="-457200" algn="l" defTabSz="914400" rtl="0" eaLnBrk="1" fontAlgn="auto" latinLnBrk="0" hangingPunct="1">
              <a:lnSpc>
                <a:spcPct val="115000"/>
              </a:lnSpc>
              <a:spcBef>
                <a:spcPts val="0"/>
              </a:spcBef>
              <a:spcAft>
                <a:spcPts val="0"/>
              </a:spcAft>
              <a:buClr>
                <a:prstClr val="black"/>
              </a:buClr>
              <a:buSzPts val="2200"/>
              <a:buFont typeface="Arial" panose="020B0604020202020204" pitchFamily="34" charset="0"/>
              <a:buChar char="•"/>
              <a:tabLst/>
              <a:defRPr/>
            </a:pPr>
            <a:r>
              <a:rPr lang="en-US" sz="2200" dirty="0">
                <a:solidFill>
                  <a:prstClr val="black"/>
                </a:solidFill>
                <a:latin typeface="Calibri" panose="020F0502020204030204"/>
                <a:cs typeface="Times New Roman" panose="02020603050405020304" pitchFamily="18" charset="0"/>
              </a:rPr>
              <a:t>W</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aste</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of time</a:t>
            </a:r>
          </a:p>
          <a:p>
            <a:pPr marL="546100" marR="0" lvl="0" indent="-457200" algn="l" defTabSz="914400" rtl="0" eaLnBrk="1" fontAlgn="auto" latinLnBrk="0" hangingPunct="1">
              <a:lnSpc>
                <a:spcPct val="115000"/>
              </a:lnSpc>
              <a:spcBef>
                <a:spcPts val="0"/>
              </a:spcBef>
              <a:spcAft>
                <a:spcPts val="0"/>
              </a:spcAft>
              <a:buClr>
                <a:prstClr val="black"/>
              </a:buClr>
              <a:buSzPts val="2200"/>
              <a:buFont typeface="Arial" panose="020B0604020202020204" pitchFamily="34" charset="0"/>
              <a:buChar char="•"/>
              <a:tabLst/>
              <a:defRPr/>
            </a:pPr>
            <a:r>
              <a:rPr lang="en-US" sz="2200" dirty="0">
                <a:solidFill>
                  <a:prstClr val="black"/>
                </a:solidFill>
                <a:latin typeface="Calibri" panose="020F0502020204030204"/>
                <a:cs typeface="Times New Roman" panose="02020603050405020304" pitchFamily="18" charset="0"/>
              </a:rPr>
              <a:t>F</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ear of attending meetings </a:t>
            </a:r>
          </a:p>
          <a:p>
            <a:pPr marL="546100" marR="0" lvl="0" indent="-457200" algn="l" defTabSz="914400" rtl="0" eaLnBrk="1" fontAlgn="auto" latinLnBrk="0" hangingPunct="1">
              <a:lnSpc>
                <a:spcPct val="115000"/>
              </a:lnSpc>
              <a:spcBef>
                <a:spcPts val="0"/>
              </a:spcBef>
              <a:spcAft>
                <a:spcPts val="0"/>
              </a:spcAft>
              <a:buClr>
                <a:prstClr val="black"/>
              </a:buClr>
              <a:buSzPts val="2200"/>
              <a:buFont typeface="Arial" panose="020B0604020202020204" pitchFamily="34" charset="0"/>
              <a:buChar char="•"/>
              <a:tabLst/>
              <a:defRPr/>
            </a:pPr>
            <a:r>
              <a:rPr lang="en-US" sz="2200" dirty="0">
                <a:solidFill>
                  <a:prstClr val="black"/>
                </a:solidFill>
                <a:latin typeface="Calibri" panose="020F0502020204030204"/>
                <a:cs typeface="Times New Roman" panose="02020603050405020304" pitchFamily="18" charset="0"/>
              </a:rPr>
              <a:t>L</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ow attendance</a:t>
            </a:r>
          </a:p>
          <a:p>
            <a:pPr marL="0" marR="0" lvl="0" indent="0" algn="l" defTabSz="914400" rtl="0" eaLnBrk="1" fontAlgn="auto" latinLnBrk="0" hangingPunct="1">
              <a:lnSpc>
                <a:spcPct val="90000"/>
              </a:lnSpc>
              <a:spcBef>
                <a:spcPts val="0"/>
              </a:spcBef>
              <a:spcAft>
                <a:spcPts val="0"/>
              </a:spcAft>
              <a:buClr>
                <a:prstClr val="black"/>
              </a:buClr>
              <a:buSzPts val="1100"/>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pic>
        <p:nvPicPr>
          <p:cNvPr id="10" name="Google Shape;1492;p26">
            <a:extLst>
              <a:ext uri="{FF2B5EF4-FFF2-40B4-BE49-F238E27FC236}">
                <a16:creationId xmlns:a16="http://schemas.microsoft.com/office/drawing/2014/main" id="{3DDAAD20-595A-9A40-FC21-2A87A61883A6}"/>
              </a:ext>
            </a:extLst>
          </p:cNvPr>
          <p:cNvPicPr preferRelativeResize="0"/>
          <p:nvPr/>
        </p:nvPicPr>
        <p:blipFill>
          <a:blip r:embed="rId3">
            <a:alphaModFix/>
          </a:blip>
          <a:stretch>
            <a:fillRect/>
          </a:stretch>
        </p:blipFill>
        <p:spPr>
          <a:xfrm>
            <a:off x="5429816" y="4473800"/>
            <a:ext cx="3178926" cy="2384200"/>
          </a:xfrm>
          <a:prstGeom prst="rect">
            <a:avLst/>
          </a:prstGeom>
          <a:noFill/>
          <a:ln>
            <a:noFill/>
          </a:ln>
        </p:spPr>
      </p:pic>
      <p:sp>
        <p:nvSpPr>
          <p:cNvPr id="11" name="Google Shape;1493;p26">
            <a:extLst>
              <a:ext uri="{FF2B5EF4-FFF2-40B4-BE49-F238E27FC236}">
                <a16:creationId xmlns:a16="http://schemas.microsoft.com/office/drawing/2014/main" id="{B229088A-59E0-D83C-D46C-FA3344DAC792}"/>
              </a:ext>
            </a:extLst>
          </p:cNvPr>
          <p:cNvSpPr txBox="1"/>
          <p:nvPr/>
        </p:nvSpPr>
        <p:spPr>
          <a:xfrm>
            <a:off x="5791398" y="5142819"/>
            <a:ext cx="1574400" cy="363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980000"/>
                </a:solidFill>
                <a:effectLst/>
                <a:highlight>
                  <a:srgbClr val="FFFFFF"/>
                </a:highlight>
                <a:uLnTx/>
                <a:uFillTx/>
                <a:latin typeface="Times New Roman" panose="02020603050405020304" pitchFamily="18" charset="0"/>
                <a:ea typeface="Lato"/>
                <a:cs typeface="Times New Roman" panose="02020603050405020304" pitchFamily="18" charset="0"/>
                <a:sym typeface="Lato"/>
              </a:rPr>
              <a:t>RULES</a:t>
            </a:r>
            <a:endParaRPr kumimoji="0" sz="3000" b="1" i="0" u="none" strike="noStrike" kern="1200" cap="none" spc="0" normalizeH="0" baseline="0" noProof="0" dirty="0">
              <a:ln>
                <a:noFill/>
              </a:ln>
              <a:solidFill>
                <a:srgbClr val="980000"/>
              </a:solidFill>
              <a:effectLst/>
              <a:highlight>
                <a:srgbClr val="FFFFFF"/>
              </a:highlight>
              <a:uLnTx/>
              <a:uFillTx/>
              <a:latin typeface="Times New Roman" panose="02020603050405020304" pitchFamily="18" charset="0"/>
              <a:ea typeface="Lato"/>
              <a:cs typeface="Times New Roman" panose="02020603050405020304" pitchFamily="18" charset="0"/>
              <a:sym typeface="Lato"/>
            </a:endParaRPr>
          </a:p>
        </p:txBody>
      </p:sp>
      <p:sp>
        <p:nvSpPr>
          <p:cNvPr id="5" name="Slide Number Placeholder 4">
            <a:extLst>
              <a:ext uri="{FF2B5EF4-FFF2-40B4-BE49-F238E27FC236}">
                <a16:creationId xmlns:a16="http://schemas.microsoft.com/office/drawing/2014/main" id="{32975C35-1CA8-E24F-392A-6DBBBEDFEA5B}"/>
              </a:ext>
            </a:extLst>
          </p:cNvPr>
          <p:cNvSpPr>
            <a:spLocks noGrp="1"/>
          </p:cNvSpPr>
          <p:nvPr>
            <p:ph type="sldNum" sz="quarter" idx="12"/>
          </p:nvPr>
        </p:nvSpPr>
        <p:spPr/>
        <p:txBody>
          <a:bodyPr/>
          <a:lstStyle/>
          <a:p>
            <a:fld id="{35BFCE43-EE8A-454E-AEBD-3D2B76204578}" type="slidenum">
              <a:rPr lang="en-US" smtClean="0"/>
              <a:t>59</a:t>
            </a:fld>
            <a:endParaRPr lang="en-US"/>
          </a:p>
        </p:txBody>
      </p:sp>
    </p:spTree>
    <p:extLst>
      <p:ext uri="{BB962C8B-B14F-4D97-AF65-F5344CB8AC3E}">
        <p14:creationId xmlns:p14="http://schemas.microsoft.com/office/powerpoint/2010/main" val="650450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1AE931-E6C2-A884-DA25-28215AE32440}"/>
              </a:ext>
            </a:extLst>
          </p:cNvPr>
          <p:cNvSpPr>
            <a:spLocks noGrp="1"/>
          </p:cNvSpPr>
          <p:nvPr>
            <p:ph type="title"/>
          </p:nvPr>
        </p:nvSpPr>
        <p:spPr>
          <a:xfrm>
            <a:off x="1136397" y="502020"/>
            <a:ext cx="5323715" cy="1642970"/>
          </a:xfrm>
        </p:spPr>
        <p:txBody>
          <a:bodyPr anchor="b">
            <a:normAutofit/>
          </a:bodyPr>
          <a:lstStyle/>
          <a:p>
            <a:r>
              <a:rPr lang="en-US" sz="4000"/>
              <a:t>The School  Board’s Primary Roles</a:t>
            </a:r>
          </a:p>
        </p:txBody>
      </p:sp>
      <p:sp>
        <p:nvSpPr>
          <p:cNvPr id="3" name="Content Placeholder 2">
            <a:extLst>
              <a:ext uri="{FF2B5EF4-FFF2-40B4-BE49-F238E27FC236}">
                <a16:creationId xmlns:a16="http://schemas.microsoft.com/office/drawing/2014/main" id="{DB8C4877-165E-6A30-6DE0-B1969D8B7D2C}"/>
              </a:ext>
            </a:extLst>
          </p:cNvPr>
          <p:cNvSpPr>
            <a:spLocks noGrp="1"/>
          </p:cNvSpPr>
          <p:nvPr>
            <p:ph idx="1"/>
          </p:nvPr>
        </p:nvSpPr>
        <p:spPr>
          <a:xfrm>
            <a:off x="457200" y="2144990"/>
            <a:ext cx="6573327" cy="3795987"/>
          </a:xfrm>
        </p:spPr>
        <p:txBody>
          <a:bodyPr anchor="t">
            <a:normAutofit/>
          </a:bodyPr>
          <a:lstStyle/>
          <a:p>
            <a:pPr marL="0" indent="0">
              <a:spcBef>
                <a:spcPts val="0"/>
              </a:spcBef>
              <a:buNone/>
            </a:pPr>
            <a:r>
              <a:rPr lang="en-US" altLang="en-US" sz="1300" u="sng" dirty="0"/>
              <a:t>Planning</a:t>
            </a:r>
            <a:r>
              <a:rPr lang="en-US" altLang="en-US" sz="1300" dirty="0"/>
              <a:t>: Be aware of the organization’s operating environment.</a:t>
            </a:r>
          </a:p>
          <a:p>
            <a:pPr marL="742950" lvl="2" indent="-285750">
              <a:spcBef>
                <a:spcPts val="0"/>
              </a:spcBef>
            </a:pPr>
            <a:r>
              <a:rPr lang="en-US" altLang="en-US" sz="1300" dirty="0"/>
              <a:t>Generally, observe progress of departments or progress in completing work plans and goals. </a:t>
            </a:r>
          </a:p>
          <a:p>
            <a:pPr marL="742950" lvl="2" indent="-285750">
              <a:spcBef>
                <a:spcPts val="0"/>
              </a:spcBef>
            </a:pPr>
            <a:r>
              <a:rPr lang="en-US" altLang="en-US" sz="1300" dirty="0"/>
              <a:t>Are things getting done?</a:t>
            </a:r>
          </a:p>
          <a:p>
            <a:pPr marL="742950" lvl="2" indent="-285750">
              <a:spcBef>
                <a:spcPts val="0"/>
              </a:spcBef>
            </a:pPr>
            <a:r>
              <a:rPr lang="en-US" altLang="en-US" sz="1300" dirty="0"/>
              <a:t>Be aware of the organization’s operating environment.</a:t>
            </a:r>
          </a:p>
          <a:p>
            <a:pPr marL="742950" lvl="2" indent="-285750">
              <a:spcBef>
                <a:spcPts val="0"/>
              </a:spcBef>
            </a:pPr>
            <a:r>
              <a:rPr lang="en-US" altLang="en-US" sz="1300" dirty="0"/>
              <a:t>Adopting Strategic Plans or Work Plans</a:t>
            </a:r>
          </a:p>
          <a:p>
            <a:pPr marL="0" indent="0">
              <a:spcBef>
                <a:spcPts val="0"/>
              </a:spcBef>
              <a:buNone/>
            </a:pPr>
            <a:r>
              <a:rPr lang="en-US" altLang="en-US" sz="1300" u="sng" dirty="0"/>
              <a:t>Organizing</a:t>
            </a:r>
            <a:r>
              <a:rPr lang="en-US" altLang="en-US" sz="1300" dirty="0"/>
              <a:t>: assigning work, allocating resources, coordinating activities.</a:t>
            </a:r>
          </a:p>
          <a:p>
            <a:pPr marL="457200" lvl="2" indent="0">
              <a:spcBef>
                <a:spcPts val="0"/>
              </a:spcBef>
              <a:buFont typeface="Courier New" panose="02070309020205020404" pitchFamily="49" charset="0"/>
              <a:buChar char="o"/>
            </a:pPr>
            <a:r>
              <a:rPr lang="en-US" altLang="en-US" sz="1300" dirty="0"/>
              <a:t> Maintain an appropriate board structure.</a:t>
            </a:r>
          </a:p>
          <a:p>
            <a:pPr marL="914400" lvl="4" indent="0">
              <a:spcBef>
                <a:spcPts val="0"/>
              </a:spcBef>
            </a:pPr>
            <a:r>
              <a:rPr lang="en-US" altLang="en-US" sz="1300" dirty="0"/>
              <a:t>Make sure there is an agenda for each meeting and Minutes are regularly kept. </a:t>
            </a:r>
          </a:p>
          <a:p>
            <a:pPr marL="914400" lvl="4" indent="0">
              <a:spcBef>
                <a:spcPts val="0"/>
              </a:spcBef>
            </a:pPr>
            <a:r>
              <a:rPr lang="en-US" altLang="en-US" sz="1300" dirty="0"/>
              <a:t>Elect officers at scheduled meeting.</a:t>
            </a:r>
          </a:p>
          <a:p>
            <a:pPr marL="914400" lvl="4" indent="0">
              <a:spcBef>
                <a:spcPts val="0"/>
              </a:spcBef>
            </a:pPr>
            <a:r>
              <a:rPr lang="en-US" altLang="en-US" sz="1300" dirty="0"/>
              <a:t>Review Organizational Chart and Policies annually. For TCSA Schools, review South Dakota laws for any changes. </a:t>
            </a:r>
          </a:p>
          <a:p>
            <a:pPr marL="914400" lvl="4" indent="0">
              <a:spcBef>
                <a:spcPts val="0"/>
              </a:spcBef>
            </a:pPr>
            <a:r>
              <a:rPr lang="en-US" altLang="en-US" sz="1300" dirty="0"/>
              <a:t>Appoint committees for important matters that regularly require a lot of attention. Examples: Planning/Development; Finance; Assignments to National Organization/Reports</a:t>
            </a:r>
          </a:p>
          <a:p>
            <a:pPr marL="457200" lvl="1" indent="0">
              <a:spcBef>
                <a:spcPts val="0"/>
              </a:spcBef>
              <a:buFont typeface="Courier New" panose="02070309020205020404" pitchFamily="49" charset="0"/>
              <a:buChar char="o"/>
            </a:pPr>
            <a:r>
              <a:rPr lang="en-US" altLang="en-US" sz="1300" dirty="0"/>
              <a:t> Adopting and Maintaining Policies the fit the Organization and Implementing Those Policies</a:t>
            </a:r>
          </a:p>
          <a:p>
            <a:pPr marL="840613" lvl="2" indent="-255588">
              <a:buFont typeface="Wingdings 3" panose="05040102010807070707" pitchFamily="18" charset="2"/>
              <a:buChar char=""/>
            </a:pPr>
            <a:endParaRPr lang="en-US" altLang="en-US" sz="1300" dirty="0"/>
          </a:p>
          <a:p>
            <a:endParaRPr lang="en-US" sz="1300" dirty="0"/>
          </a:p>
        </p:txBody>
      </p:sp>
      <p:sp>
        <p:nvSpPr>
          <p:cNvPr id="59" name="Rectangle 5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omplex maths formulae on a blackboard">
            <a:extLst>
              <a:ext uri="{FF2B5EF4-FFF2-40B4-BE49-F238E27FC236}">
                <a16:creationId xmlns:a16="http://schemas.microsoft.com/office/drawing/2014/main" id="{1D6FAB81-9183-7D15-DF0A-1444BE2DF670}"/>
              </a:ext>
            </a:extLst>
          </p:cNvPr>
          <p:cNvPicPr>
            <a:picLocks noChangeAspect="1"/>
          </p:cNvPicPr>
          <p:nvPr/>
        </p:nvPicPr>
        <p:blipFill rotWithShape="1">
          <a:blip r:embed="rId2"/>
          <a:srcRect l="34673" r="21870" b="-1"/>
          <a:stretch/>
        </p:blipFill>
        <p:spPr>
          <a:xfrm>
            <a:off x="7651642" y="909081"/>
            <a:ext cx="3019179" cy="5071731"/>
          </a:xfrm>
          <a:prstGeom prst="rect">
            <a:avLst/>
          </a:prstGeom>
        </p:spPr>
      </p:pic>
      <p:sp>
        <p:nvSpPr>
          <p:cNvPr id="4" name="Slide Number Placeholder 3">
            <a:extLst>
              <a:ext uri="{FF2B5EF4-FFF2-40B4-BE49-F238E27FC236}">
                <a16:creationId xmlns:a16="http://schemas.microsoft.com/office/drawing/2014/main" id="{070BFBE6-E59B-93E3-256F-ABC5F0DE10DE}"/>
              </a:ext>
            </a:extLst>
          </p:cNvPr>
          <p:cNvSpPr>
            <a:spLocks noGrp="1"/>
          </p:cNvSpPr>
          <p:nvPr>
            <p:ph type="sldNum" sz="quarter" idx="12"/>
          </p:nvPr>
        </p:nvSpPr>
        <p:spPr/>
        <p:txBody>
          <a:bodyPr/>
          <a:lstStyle/>
          <a:p>
            <a:fld id="{35BFCE43-EE8A-454E-AEBD-3D2B76204578}" type="slidenum">
              <a:rPr lang="en-US" smtClean="0"/>
              <a:t>6</a:t>
            </a:fld>
            <a:endParaRPr lang="en-US"/>
          </a:p>
        </p:txBody>
      </p:sp>
    </p:spTree>
    <p:extLst>
      <p:ext uri="{BB962C8B-B14F-4D97-AF65-F5344CB8AC3E}">
        <p14:creationId xmlns:p14="http://schemas.microsoft.com/office/powerpoint/2010/main" val="1956094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4967CE-F298-637E-201D-BBF0BC8695E6}"/>
              </a:ext>
            </a:extLst>
          </p:cNvPr>
          <p:cNvSpPr>
            <a:spLocks noGrp="1"/>
          </p:cNvSpPr>
          <p:nvPr>
            <p:ph idx="1"/>
          </p:nvPr>
        </p:nvSpPr>
        <p:spPr>
          <a:xfrm>
            <a:off x="229282" y="1952336"/>
            <a:ext cx="10515600" cy="3797907"/>
          </a:xfrm>
        </p:spPr>
        <p:txBody>
          <a:bodyPr vert="horz" lIns="91440" tIns="45720" rIns="91440" bIns="45720" numCol="1" rtlCol="0" anchor="t">
            <a:normAutofit/>
          </a:bodyPr>
          <a:lstStyle/>
          <a:p>
            <a:pPr lvl="1">
              <a:spcAft>
                <a:spcPts val="1200"/>
              </a:spcAft>
              <a:buFont typeface="Wingdings" panose="05000000000000000000" pitchFamily="2" charset="2"/>
              <a:buChar char="v"/>
            </a:pPr>
            <a:endParaRPr lang="en-US" dirty="0">
              <a:latin typeface="Montserrat"/>
            </a:endParaRPr>
          </a:p>
          <a:p>
            <a:pPr lvl="2">
              <a:spcAft>
                <a:spcPts val="1200"/>
              </a:spcAft>
              <a:buFont typeface="Wingdings" panose="05000000000000000000" pitchFamily="2" charset="2"/>
              <a:buChar char="v"/>
            </a:pPr>
            <a:endParaRPr lang="en-US" dirty="0">
              <a:latin typeface="Montserrat"/>
            </a:endParaRPr>
          </a:p>
        </p:txBody>
      </p:sp>
      <p:sp>
        <p:nvSpPr>
          <p:cNvPr id="4" name="Title 1">
            <a:extLst>
              <a:ext uri="{FF2B5EF4-FFF2-40B4-BE49-F238E27FC236}">
                <a16:creationId xmlns:a16="http://schemas.microsoft.com/office/drawing/2014/main" id="{53357F90-7478-6CE6-CBE4-7DCB57DE74FB}"/>
              </a:ext>
            </a:extLst>
          </p:cNvPr>
          <p:cNvSpPr txBox="1">
            <a:spLocks/>
          </p:cNvSpPr>
          <p:nvPr/>
        </p:nvSpPr>
        <p:spPr>
          <a:xfrm>
            <a:off x="0" y="0"/>
            <a:ext cx="12192000" cy="1148079"/>
          </a:xfrm>
          <a:prstGeom prst="rect">
            <a:avLst/>
          </a:prstGeom>
          <a:solidFill>
            <a:schemeClr val="accent1">
              <a:lumMod val="50000"/>
            </a:scheme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layfair Display" panose="00000500000000000000" pitchFamily="2" charset="0"/>
                <a:ea typeface="+mj-ea"/>
                <a:cs typeface="+mj-cs"/>
              </a:rPr>
              <a:t>Roberts Rules of Order What Makes an Effective Board Meeting?</a:t>
            </a:r>
          </a:p>
        </p:txBody>
      </p:sp>
      <p:sp>
        <p:nvSpPr>
          <p:cNvPr id="2" name="Content Placeholder 2">
            <a:extLst>
              <a:ext uri="{FF2B5EF4-FFF2-40B4-BE49-F238E27FC236}">
                <a16:creationId xmlns:a16="http://schemas.microsoft.com/office/drawing/2014/main" id="{4B89B1CA-9E7F-F61C-F22B-1AED9660FA6A}"/>
              </a:ext>
            </a:extLst>
          </p:cNvPr>
          <p:cNvSpPr txBox="1">
            <a:spLocks/>
          </p:cNvSpPr>
          <p:nvPr/>
        </p:nvSpPr>
        <p:spPr>
          <a:xfrm>
            <a:off x="229282" y="1253691"/>
            <a:ext cx="10515600" cy="5096815"/>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The most effective meetings are:</a:t>
            </a:r>
          </a:p>
          <a:p>
            <a:pPr marL="914400" marR="0" lvl="0" indent="-381000" algn="l" defTabSz="914400" rtl="0" eaLnBrk="1" fontAlgn="auto" latinLnBrk="0" hangingPunct="1">
              <a:lnSpc>
                <a:spcPct val="100000"/>
              </a:lnSpc>
              <a:spcBef>
                <a:spcPts val="0"/>
              </a:spcBef>
              <a:spcAft>
                <a:spcPts val="0"/>
              </a:spcAft>
              <a:buClr>
                <a:prstClr val="black"/>
              </a:buClr>
              <a:buSzPts val="24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short</a:t>
            </a:r>
          </a:p>
          <a:p>
            <a:pPr marL="914400" marR="0" lvl="0" indent="-381000" algn="l" defTabSz="914400" rtl="0" eaLnBrk="1" fontAlgn="auto" latinLnBrk="0" hangingPunct="1">
              <a:lnSpc>
                <a:spcPct val="100000"/>
              </a:lnSpc>
              <a:spcBef>
                <a:spcPts val="0"/>
              </a:spcBef>
              <a:spcAft>
                <a:spcPts val="0"/>
              </a:spcAft>
              <a:buClr>
                <a:prstClr val="black"/>
              </a:buClr>
              <a:buSzPts val="24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efficient </a:t>
            </a:r>
          </a:p>
          <a:p>
            <a:pPr marL="914400" marR="0" lvl="0" indent="-381000" algn="l" defTabSz="914400" rtl="0" eaLnBrk="1" fontAlgn="auto" latinLnBrk="0" hangingPunct="1">
              <a:lnSpc>
                <a:spcPct val="100000"/>
              </a:lnSpc>
              <a:spcBef>
                <a:spcPts val="0"/>
              </a:spcBef>
              <a:spcAft>
                <a:spcPts val="0"/>
              </a:spcAft>
              <a:buClr>
                <a:prstClr val="black"/>
              </a:buClr>
              <a:buSzPts val="24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are conducted without controversy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Tools for an Effective Meeting:</a:t>
            </a:r>
          </a:p>
          <a:p>
            <a:pPr marL="914400" marR="0" lvl="0" indent="-381000" algn="l" defTabSz="914400" rtl="0" eaLnBrk="1" fontAlgn="auto" latinLnBrk="0" hangingPunct="1">
              <a:lnSpc>
                <a:spcPct val="100000"/>
              </a:lnSpc>
              <a:spcBef>
                <a:spcPts val="0"/>
              </a:spcBef>
              <a:spcAft>
                <a:spcPts val="0"/>
              </a:spcAft>
              <a:buClr>
                <a:prstClr val="black"/>
              </a:buClr>
              <a:buSzPts val="24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a detailed agenda and </a:t>
            </a:r>
          </a:p>
          <a:p>
            <a:pPr marL="914400" marR="0" lvl="0" indent="-381000" algn="l" defTabSz="914400" rtl="0" eaLnBrk="1" fontAlgn="auto" latinLnBrk="0" hangingPunct="1">
              <a:lnSpc>
                <a:spcPct val="100000"/>
              </a:lnSpc>
              <a:spcBef>
                <a:spcPts val="0"/>
              </a:spcBef>
              <a:spcAft>
                <a:spcPts val="0"/>
              </a:spcAft>
              <a:buClr>
                <a:prstClr val="black"/>
              </a:buClr>
              <a:buSzPts val="24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Robert’s Rules of Order </a:t>
            </a:r>
          </a:p>
          <a:p>
            <a:pPr marL="4572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help to maintain order and guarantee impartiality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No meeting will be fully executed according to the plan,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but the closer you get, the better you will be.</a:t>
            </a:r>
          </a:p>
          <a:p>
            <a:pPr marL="0" marR="0" lvl="0" indent="0" algn="l" defTabSz="914400" rtl="0" eaLnBrk="1" fontAlgn="auto" latinLnBrk="0" hangingPunct="1">
              <a:lnSpc>
                <a:spcPct val="90000"/>
              </a:lnSpc>
              <a:spcBef>
                <a:spcPts val="0"/>
              </a:spcBef>
              <a:spcAft>
                <a:spcPts val="0"/>
              </a:spcAft>
              <a:buClr>
                <a:prstClr val="black"/>
              </a:buClr>
              <a:buSzPts val="1100"/>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B3D8E69C-3172-62B5-0708-7D636D2D90BF}"/>
              </a:ext>
            </a:extLst>
          </p:cNvPr>
          <p:cNvPicPr>
            <a:picLocks noChangeAspect="1"/>
          </p:cNvPicPr>
          <p:nvPr/>
        </p:nvPicPr>
        <p:blipFill>
          <a:blip r:embed="rId3"/>
          <a:stretch>
            <a:fillRect/>
          </a:stretch>
        </p:blipFill>
        <p:spPr>
          <a:xfrm>
            <a:off x="10051277" y="4382410"/>
            <a:ext cx="2030144" cy="2030144"/>
          </a:xfrm>
          <a:prstGeom prst="rect">
            <a:avLst/>
          </a:prstGeom>
        </p:spPr>
      </p:pic>
      <p:sp>
        <p:nvSpPr>
          <p:cNvPr id="5" name="Slide Number Placeholder 4">
            <a:extLst>
              <a:ext uri="{FF2B5EF4-FFF2-40B4-BE49-F238E27FC236}">
                <a16:creationId xmlns:a16="http://schemas.microsoft.com/office/drawing/2014/main" id="{A2B594ED-E500-86F2-01F8-24500E66B79F}"/>
              </a:ext>
            </a:extLst>
          </p:cNvPr>
          <p:cNvSpPr>
            <a:spLocks noGrp="1"/>
          </p:cNvSpPr>
          <p:nvPr>
            <p:ph type="sldNum" sz="quarter" idx="12"/>
          </p:nvPr>
        </p:nvSpPr>
        <p:spPr/>
        <p:txBody>
          <a:bodyPr/>
          <a:lstStyle/>
          <a:p>
            <a:fld id="{35BFCE43-EE8A-454E-AEBD-3D2B76204578}" type="slidenum">
              <a:rPr lang="en-US" smtClean="0"/>
              <a:t>60</a:t>
            </a:fld>
            <a:endParaRPr lang="en-US"/>
          </a:p>
        </p:txBody>
      </p:sp>
    </p:spTree>
    <p:extLst>
      <p:ext uri="{BB962C8B-B14F-4D97-AF65-F5344CB8AC3E}">
        <p14:creationId xmlns:p14="http://schemas.microsoft.com/office/powerpoint/2010/main" val="1098310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4967CE-F298-637E-201D-BBF0BC8695E6}"/>
              </a:ext>
            </a:extLst>
          </p:cNvPr>
          <p:cNvSpPr>
            <a:spLocks noGrp="1"/>
          </p:cNvSpPr>
          <p:nvPr>
            <p:ph idx="1"/>
          </p:nvPr>
        </p:nvSpPr>
        <p:spPr>
          <a:xfrm>
            <a:off x="229282" y="1952336"/>
            <a:ext cx="10515600" cy="4466162"/>
          </a:xfrm>
        </p:spPr>
        <p:txBody>
          <a:bodyPr vert="horz" lIns="91440" tIns="45720" rIns="91440" bIns="45720" numCol="1" rtlCol="0" anchor="t">
            <a:normAutofit/>
          </a:bodyPr>
          <a:lstStyle/>
          <a:p>
            <a:pPr lvl="4">
              <a:lnSpc>
                <a:spcPct val="107000"/>
              </a:lnSpc>
              <a:spcBef>
                <a:spcPts val="0"/>
              </a:spcBef>
              <a:spcAft>
                <a:spcPts val="800"/>
              </a:spcAft>
              <a:buFont typeface="+mj-lt"/>
              <a:buAutoNum type="alphaLcPeriod"/>
            </a:pPr>
            <a:endParaRPr lang="en-US" kern="100" dirty="0">
              <a:latin typeface="Montserrat" panose="00000500000000000000" pitchFamily="50" charset="0"/>
              <a:ea typeface="Calibri" panose="020F0502020204030204" pitchFamily="34" charset="0"/>
            </a:endParaRPr>
          </a:p>
          <a:p>
            <a:pPr lvl="1">
              <a:spcAft>
                <a:spcPts val="1200"/>
              </a:spcAft>
              <a:buFont typeface="Wingdings" panose="05000000000000000000" pitchFamily="2" charset="2"/>
              <a:buChar char="v"/>
            </a:pPr>
            <a:endParaRPr lang="en-US" dirty="0">
              <a:latin typeface="Montserrat"/>
            </a:endParaRPr>
          </a:p>
          <a:p>
            <a:pPr lvl="2">
              <a:spcAft>
                <a:spcPts val="1200"/>
              </a:spcAft>
              <a:buFont typeface="Wingdings" panose="05000000000000000000" pitchFamily="2" charset="2"/>
              <a:buChar char="v"/>
            </a:pPr>
            <a:endParaRPr lang="en-US" dirty="0">
              <a:latin typeface="Montserrat"/>
            </a:endParaRPr>
          </a:p>
        </p:txBody>
      </p:sp>
      <p:sp>
        <p:nvSpPr>
          <p:cNvPr id="4" name="Title 1">
            <a:extLst>
              <a:ext uri="{FF2B5EF4-FFF2-40B4-BE49-F238E27FC236}">
                <a16:creationId xmlns:a16="http://schemas.microsoft.com/office/drawing/2014/main" id="{53357F90-7478-6CE6-CBE4-7DCB57DE74FB}"/>
              </a:ext>
            </a:extLst>
          </p:cNvPr>
          <p:cNvSpPr txBox="1">
            <a:spLocks/>
          </p:cNvSpPr>
          <p:nvPr/>
        </p:nvSpPr>
        <p:spPr>
          <a:xfrm>
            <a:off x="0" y="0"/>
            <a:ext cx="12192000" cy="114807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layfair Display" panose="00000500000000000000" pitchFamily="2" charset="0"/>
                <a:ea typeface="+mj-ea"/>
                <a:cs typeface="+mj-cs"/>
              </a:rPr>
              <a:t>Roberts Rules of Order </a:t>
            </a:r>
          </a:p>
        </p:txBody>
      </p:sp>
      <p:sp>
        <p:nvSpPr>
          <p:cNvPr id="2" name="Content Placeholder 2">
            <a:extLst>
              <a:ext uri="{FF2B5EF4-FFF2-40B4-BE49-F238E27FC236}">
                <a16:creationId xmlns:a16="http://schemas.microsoft.com/office/drawing/2014/main" id="{4B89B1CA-9E7F-F61C-F22B-1AED9660FA6A}"/>
              </a:ext>
            </a:extLst>
          </p:cNvPr>
          <p:cNvSpPr txBox="1">
            <a:spLocks/>
          </p:cNvSpPr>
          <p:nvPr/>
        </p:nvSpPr>
        <p:spPr>
          <a:xfrm>
            <a:off x="229282" y="1290025"/>
            <a:ext cx="10515600" cy="462575"/>
          </a:xfrm>
          <a:prstGeom prst="rect">
            <a:avLst/>
          </a:prstGeom>
        </p:spPr>
        <p:txBody>
          <a:bodyPr vert="horz" lIns="91440" tIns="45720" rIns="91440" bIns="45720" numCol="1"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Robert’s Rules of Order: There are 68 Rules – You don’t need to know them all but here they are</a:t>
            </a:r>
            <a:endParaRPr kumimoji="0" lang="en-US" sz="2800" b="1" i="0" u="none" strike="noStrike" kern="1200" cap="none" spc="0" normalizeH="0" baseline="0" noProof="0" dirty="0">
              <a:ln>
                <a:noFill/>
              </a:ln>
              <a:solidFill>
                <a:prstClr val="black"/>
              </a:solidFill>
              <a:effectLst/>
              <a:uLnTx/>
              <a:uFillTx/>
              <a:latin typeface="Montserrat"/>
              <a:ea typeface="+mn-ea"/>
              <a:cs typeface="+mn-cs"/>
            </a:endParaRPr>
          </a:p>
        </p:txBody>
      </p:sp>
      <p:sp>
        <p:nvSpPr>
          <p:cNvPr id="5" name="Content Placeholder 2">
            <a:extLst>
              <a:ext uri="{FF2B5EF4-FFF2-40B4-BE49-F238E27FC236}">
                <a16:creationId xmlns:a16="http://schemas.microsoft.com/office/drawing/2014/main" id="{CDFBEF1D-BD01-89F6-4413-E76DD59B98B1}"/>
              </a:ext>
            </a:extLst>
          </p:cNvPr>
          <p:cNvSpPr txBox="1">
            <a:spLocks/>
          </p:cNvSpPr>
          <p:nvPr/>
        </p:nvSpPr>
        <p:spPr>
          <a:xfrm>
            <a:off x="247650" y="1845734"/>
            <a:ext cx="3911395" cy="45727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Art. I. How Business Is Conducted in Deliberative Assemblies.</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 Introduction of Business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 What Precedes Debate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 Obtaining the floor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 Motions and Resolutions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 Seconding Motions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6. Stating the Question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7. Debate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8. Secondary Motions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9. Putting the Question and Announcing the Vote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 Proper Motions to Use to Accomplish Certain Objects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Art. II. General Classification of Motions.</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11. Main or Principal Motions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12. Subsidiary Motions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13. Incidental Motions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14. Privileged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15. Some Main and Unclassified Motions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423F5F59-FD54-AA3F-AC1E-99E641161583}"/>
              </a:ext>
            </a:extLst>
          </p:cNvPr>
          <p:cNvSpPr txBox="1">
            <a:spLocks/>
          </p:cNvSpPr>
          <p:nvPr/>
        </p:nvSpPr>
        <p:spPr>
          <a:xfrm>
            <a:off x="4338976" y="1894546"/>
            <a:ext cx="3513065" cy="4417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Art. III. Privileged Motions.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16. To Fix the Time to which the    </a:t>
            </a:r>
            <a:r>
              <a:rPr lang="en-US" sz="1600" dirty="0">
                <a:solidFill>
                  <a:prstClr val="black"/>
                </a:solidFill>
                <a:latin typeface="Calibri" panose="020F0502020204030204"/>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Assembly shall Adjourn</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17. To Adjourn.</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18. Take a Recess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19. Questions of Privilege</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 Orders of the Day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Art. IV. Incidental Motions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21. Questions of Order and Appeal.</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22. Suspension of the Rules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23. Objection to the Consideration of a Question.</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24. Division of a Question, and Consideration by Paragraph</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25. Division of the Assembly, and other Motions relating to Voting.</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26. Motions relating to Nominations. </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27. Requests Growing out of the Business of the Assembly.</a:t>
            </a:r>
          </a:p>
        </p:txBody>
      </p:sp>
      <p:sp>
        <p:nvSpPr>
          <p:cNvPr id="8" name="Content Placeholder 2">
            <a:extLst>
              <a:ext uri="{FF2B5EF4-FFF2-40B4-BE49-F238E27FC236}">
                <a16:creationId xmlns:a16="http://schemas.microsoft.com/office/drawing/2014/main" id="{65A6EDD0-D52C-C50F-F837-B303970D0545}"/>
              </a:ext>
            </a:extLst>
          </p:cNvPr>
          <p:cNvSpPr txBox="1">
            <a:spLocks/>
          </p:cNvSpPr>
          <p:nvPr/>
        </p:nvSpPr>
        <p:spPr>
          <a:xfrm>
            <a:off x="7955280" y="1845734"/>
            <a:ext cx="3703320" cy="446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Art. V. Subsidiary Motions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28. Lay on the Table</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29. The Previous Question</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30. Limitation or Extension of Debate. </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31. Postponement of vote Definite Time</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32. Commit or Refer or Recommit. </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33.  Amend a Motion</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34. Postpone Indefinitely. </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Article VI. Main and Unclassified Motions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35. Take from the Table</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36. Reconsider</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37. Rescind</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38. Renewal of A Motion</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39. Ratify</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40. Dilatory, Absurd of Frivolous Motions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41. Call of the House. </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0303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E8768CB-40D3-AB9D-BABD-24AFBC0BA8C2}"/>
              </a:ext>
            </a:extLst>
          </p:cNvPr>
          <p:cNvSpPr>
            <a:spLocks noGrp="1"/>
          </p:cNvSpPr>
          <p:nvPr>
            <p:ph type="sldNum" sz="quarter" idx="12"/>
          </p:nvPr>
        </p:nvSpPr>
        <p:spPr/>
        <p:txBody>
          <a:bodyPr/>
          <a:lstStyle/>
          <a:p>
            <a:fld id="{35BFCE43-EE8A-454E-AEBD-3D2B76204578}" type="slidenum">
              <a:rPr lang="en-US" smtClean="0"/>
              <a:t>61</a:t>
            </a:fld>
            <a:endParaRPr lang="en-US"/>
          </a:p>
        </p:txBody>
      </p:sp>
    </p:spTree>
    <p:extLst>
      <p:ext uri="{BB962C8B-B14F-4D97-AF65-F5344CB8AC3E}">
        <p14:creationId xmlns:p14="http://schemas.microsoft.com/office/powerpoint/2010/main" val="4282494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4967CE-F298-637E-201D-BBF0BC8695E6}"/>
              </a:ext>
            </a:extLst>
          </p:cNvPr>
          <p:cNvSpPr>
            <a:spLocks noGrp="1"/>
          </p:cNvSpPr>
          <p:nvPr>
            <p:ph idx="1"/>
          </p:nvPr>
        </p:nvSpPr>
        <p:spPr>
          <a:xfrm>
            <a:off x="229282" y="1752600"/>
            <a:ext cx="10515600" cy="4669140"/>
          </a:xfrm>
        </p:spPr>
        <p:txBody>
          <a:bodyPr vert="horz" lIns="91440" tIns="45720" rIns="91440" bIns="45720" numCol="2" rtlCol="0" anchor="t">
            <a:normAutofit/>
          </a:bodyPr>
          <a:lstStyle/>
          <a:p>
            <a:pPr lvl="4">
              <a:lnSpc>
                <a:spcPct val="107000"/>
              </a:lnSpc>
              <a:spcBef>
                <a:spcPts val="0"/>
              </a:spcBef>
              <a:spcAft>
                <a:spcPts val="800"/>
              </a:spcAft>
              <a:buFont typeface="+mj-lt"/>
              <a:buAutoNum type="alphaLcPeriod"/>
            </a:pPr>
            <a:endParaRPr lang="en-US" kern="100" dirty="0">
              <a:latin typeface="Montserrat" panose="00000500000000000000" pitchFamily="50" charset="0"/>
              <a:ea typeface="Calibri" panose="020F0502020204030204" pitchFamily="34" charset="0"/>
            </a:endParaRPr>
          </a:p>
          <a:p>
            <a:pPr lvl="1">
              <a:spcAft>
                <a:spcPts val="1200"/>
              </a:spcAft>
              <a:buFont typeface="Wingdings" panose="05000000000000000000" pitchFamily="2" charset="2"/>
              <a:buChar char="v"/>
            </a:pPr>
            <a:endParaRPr lang="en-US" dirty="0">
              <a:latin typeface="Montserrat"/>
            </a:endParaRPr>
          </a:p>
          <a:p>
            <a:pPr lvl="2">
              <a:spcAft>
                <a:spcPts val="1200"/>
              </a:spcAft>
              <a:buFont typeface="Wingdings" panose="05000000000000000000" pitchFamily="2" charset="2"/>
              <a:buChar char="v"/>
            </a:pPr>
            <a:endParaRPr lang="en-US" dirty="0">
              <a:latin typeface="Montserrat"/>
            </a:endParaRPr>
          </a:p>
        </p:txBody>
      </p:sp>
      <p:sp>
        <p:nvSpPr>
          <p:cNvPr id="4" name="Title 1">
            <a:extLst>
              <a:ext uri="{FF2B5EF4-FFF2-40B4-BE49-F238E27FC236}">
                <a16:creationId xmlns:a16="http://schemas.microsoft.com/office/drawing/2014/main" id="{53357F90-7478-6CE6-CBE4-7DCB57DE74FB}"/>
              </a:ext>
            </a:extLst>
          </p:cNvPr>
          <p:cNvSpPr txBox="1">
            <a:spLocks/>
          </p:cNvSpPr>
          <p:nvPr/>
        </p:nvSpPr>
        <p:spPr>
          <a:xfrm>
            <a:off x="0" y="0"/>
            <a:ext cx="12192000" cy="114807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layfair Display" panose="00000500000000000000" pitchFamily="2" charset="0"/>
                <a:ea typeface="+mj-ea"/>
                <a:cs typeface="+mj-cs"/>
              </a:rPr>
              <a:t>Roberts Rules of Order </a:t>
            </a:r>
          </a:p>
        </p:txBody>
      </p:sp>
      <p:sp>
        <p:nvSpPr>
          <p:cNvPr id="2" name="Content Placeholder 2">
            <a:extLst>
              <a:ext uri="{FF2B5EF4-FFF2-40B4-BE49-F238E27FC236}">
                <a16:creationId xmlns:a16="http://schemas.microsoft.com/office/drawing/2014/main" id="{4B89B1CA-9E7F-F61C-F22B-1AED9660FA6A}"/>
              </a:ext>
            </a:extLst>
          </p:cNvPr>
          <p:cNvSpPr txBox="1">
            <a:spLocks/>
          </p:cNvSpPr>
          <p:nvPr/>
        </p:nvSpPr>
        <p:spPr>
          <a:xfrm>
            <a:off x="229282" y="1290025"/>
            <a:ext cx="10515600" cy="462575"/>
          </a:xfrm>
          <a:prstGeom prst="rect">
            <a:avLst/>
          </a:prstGeom>
        </p:spPr>
        <p:txBody>
          <a:bodyPr vert="horz" lIns="91440" tIns="45720" rIns="91440" bIns="45720" numCol="1"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Montserrat"/>
                <a:ea typeface="+mn-ea"/>
                <a:cs typeface="+mn-cs"/>
              </a:rPr>
              <a:t>Rules 49-68</a:t>
            </a:r>
          </a:p>
        </p:txBody>
      </p:sp>
      <p:sp>
        <p:nvSpPr>
          <p:cNvPr id="5" name="Content Placeholder 2">
            <a:extLst>
              <a:ext uri="{FF2B5EF4-FFF2-40B4-BE49-F238E27FC236}">
                <a16:creationId xmlns:a16="http://schemas.microsoft.com/office/drawing/2014/main" id="{21FC2FC1-BBFF-8713-C43E-DC3B2CB8C6C2}"/>
              </a:ext>
            </a:extLst>
          </p:cNvPr>
          <p:cNvSpPr txBox="1">
            <a:spLocks/>
          </p:cNvSpPr>
          <p:nvPr/>
        </p:nvSpPr>
        <p:spPr>
          <a:xfrm>
            <a:off x="311150" y="1845734"/>
            <a:ext cx="10785535" cy="440266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Art. IX. Committees and Boards</a:t>
            </a:r>
            <a:endPar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49. Committees Classified</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50. Boards of Managers, etc., and Executive Committees</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51. Ex-Officio Members of Boards and Committees</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52. Committees, Special and Standing</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53. Reception of Reports</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54. Adoption or Acceptance of Reports</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55. Committee of the Whole</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56. As if in Committee of the Whole</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57. Informal Consideration</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 X. The Officers and the Minutes.</a:t>
            </a:r>
            <a:endPar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58. Chairman or President</a:t>
            </a:r>
            <a:endPar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59. Secretary or Clerk</a:t>
            </a:r>
            <a:endPar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60. The Minutes</a:t>
            </a:r>
            <a:endPar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61. Executive Secretary</a:t>
            </a:r>
            <a:endPar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62. Treasurer</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Art. XI. Miscellaneous</a:t>
            </a: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63. Session</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64. Quorum</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65. Order of Business</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66. Nominations and Elections</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67. Constitutions, By-laws, Rules of Order, and Standing Rules</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68. Amendments of Constitutions, By-laws and Rules of Order</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6CAFBE-C8E5-0551-58B3-8F55D1DDBC60}"/>
              </a:ext>
            </a:extLst>
          </p:cNvPr>
          <p:cNvSpPr>
            <a:spLocks noGrp="1"/>
          </p:cNvSpPr>
          <p:nvPr>
            <p:ph type="sldNum" sz="quarter" idx="12"/>
          </p:nvPr>
        </p:nvSpPr>
        <p:spPr/>
        <p:txBody>
          <a:bodyPr/>
          <a:lstStyle/>
          <a:p>
            <a:fld id="{35BFCE43-EE8A-454E-AEBD-3D2B76204578}" type="slidenum">
              <a:rPr lang="en-US" smtClean="0"/>
              <a:t>62</a:t>
            </a:fld>
            <a:endParaRPr lang="en-US"/>
          </a:p>
        </p:txBody>
      </p:sp>
    </p:spTree>
    <p:extLst>
      <p:ext uri="{BB962C8B-B14F-4D97-AF65-F5344CB8AC3E}">
        <p14:creationId xmlns:p14="http://schemas.microsoft.com/office/powerpoint/2010/main" val="329522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4967CE-F298-637E-201D-BBF0BC8695E6}"/>
              </a:ext>
            </a:extLst>
          </p:cNvPr>
          <p:cNvSpPr>
            <a:spLocks noGrp="1"/>
          </p:cNvSpPr>
          <p:nvPr>
            <p:ph idx="1"/>
          </p:nvPr>
        </p:nvSpPr>
        <p:spPr>
          <a:xfrm>
            <a:off x="229282" y="1952336"/>
            <a:ext cx="10515600" cy="4649042"/>
          </a:xfrm>
        </p:spPr>
        <p:txBody>
          <a:bodyPr vert="horz" lIns="91440" tIns="45720" rIns="91440" bIns="45720" numCol="1" rtlCol="0" anchor="t">
            <a:normAutofit/>
          </a:bodyPr>
          <a:lstStyle/>
          <a:p>
            <a:pPr lvl="4">
              <a:lnSpc>
                <a:spcPct val="107000"/>
              </a:lnSpc>
              <a:spcBef>
                <a:spcPts val="0"/>
              </a:spcBef>
              <a:spcAft>
                <a:spcPts val="800"/>
              </a:spcAft>
              <a:buFont typeface="+mj-lt"/>
              <a:buAutoNum type="alphaLcPeriod"/>
            </a:pPr>
            <a:endParaRPr lang="en-US" kern="100" dirty="0">
              <a:latin typeface="Montserrat" panose="00000500000000000000" pitchFamily="50" charset="0"/>
              <a:ea typeface="Calibri" panose="020F0502020204030204" pitchFamily="34" charset="0"/>
            </a:endParaRPr>
          </a:p>
          <a:p>
            <a:pPr lvl="1">
              <a:spcAft>
                <a:spcPts val="1200"/>
              </a:spcAft>
              <a:buFont typeface="Wingdings" panose="05000000000000000000" pitchFamily="2" charset="2"/>
              <a:buChar char="v"/>
            </a:pPr>
            <a:endParaRPr lang="en-US" dirty="0">
              <a:latin typeface="Montserrat"/>
            </a:endParaRPr>
          </a:p>
          <a:p>
            <a:pPr lvl="2">
              <a:spcAft>
                <a:spcPts val="1200"/>
              </a:spcAft>
              <a:buFont typeface="Wingdings" panose="05000000000000000000" pitchFamily="2" charset="2"/>
              <a:buChar char="v"/>
            </a:pPr>
            <a:endParaRPr lang="en-US" dirty="0">
              <a:latin typeface="Montserrat"/>
            </a:endParaRPr>
          </a:p>
        </p:txBody>
      </p:sp>
      <p:sp>
        <p:nvSpPr>
          <p:cNvPr id="4" name="Title 1">
            <a:extLst>
              <a:ext uri="{FF2B5EF4-FFF2-40B4-BE49-F238E27FC236}">
                <a16:creationId xmlns:a16="http://schemas.microsoft.com/office/drawing/2014/main" id="{53357F90-7478-6CE6-CBE4-7DCB57DE74FB}"/>
              </a:ext>
            </a:extLst>
          </p:cNvPr>
          <p:cNvSpPr txBox="1">
            <a:spLocks/>
          </p:cNvSpPr>
          <p:nvPr/>
        </p:nvSpPr>
        <p:spPr>
          <a:xfrm>
            <a:off x="0" y="0"/>
            <a:ext cx="12192000" cy="114807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layfair Display" panose="00000500000000000000" pitchFamily="2" charset="0"/>
                <a:ea typeface="+mj-ea"/>
                <a:cs typeface="+mj-cs"/>
              </a:rPr>
              <a:t>Roberts Rules of Order </a:t>
            </a:r>
          </a:p>
        </p:txBody>
      </p:sp>
      <p:sp>
        <p:nvSpPr>
          <p:cNvPr id="5" name="Content Placeholder 2">
            <a:extLst>
              <a:ext uri="{FF2B5EF4-FFF2-40B4-BE49-F238E27FC236}">
                <a16:creationId xmlns:a16="http://schemas.microsoft.com/office/drawing/2014/main" id="{21FC2FC1-BBFF-8713-C43E-DC3B2CB8C6C2}"/>
              </a:ext>
            </a:extLst>
          </p:cNvPr>
          <p:cNvSpPr txBox="1">
            <a:spLocks/>
          </p:cNvSpPr>
          <p:nvPr/>
        </p:nvSpPr>
        <p:spPr>
          <a:xfrm>
            <a:off x="229282" y="1710812"/>
            <a:ext cx="11281081" cy="48436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0" marR="0" lvl="0" indent="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RIGHTS OF THE MINORITY</a:t>
            </a:r>
          </a:p>
          <a:p>
            <a:pPr marL="457200" marR="0" lvl="0" indent="-381000" algn="l" defTabSz="914400" rtl="0" eaLnBrk="1" fontAlgn="auto" latinLnBrk="0" hangingPunct="1">
              <a:lnSpc>
                <a:spcPct val="100000"/>
              </a:lnSpc>
              <a:spcBef>
                <a:spcPts val="0"/>
              </a:spcBef>
              <a:spcAft>
                <a:spcPts val="0"/>
              </a:spcAft>
              <a:buClr>
                <a:prstClr val="black"/>
              </a:buClr>
              <a:buSzPts val="2400"/>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The right to hear the voice of those who oppose is important.  This is the reason there has to be room to discuss after a motion and second happen.</a:t>
            </a:r>
          </a:p>
          <a:p>
            <a:pPr marL="457200" marR="0" lvl="0" indent="-381000" algn="l" defTabSz="914400" rtl="0" eaLnBrk="1" fontAlgn="auto" latinLnBrk="0" hangingPunct="1">
              <a:lnSpc>
                <a:spcPct val="100000"/>
              </a:lnSpc>
              <a:spcBef>
                <a:spcPts val="0"/>
              </a:spcBef>
              <a:spcAft>
                <a:spcPts val="0"/>
              </a:spcAft>
              <a:buClr>
                <a:prstClr val="black"/>
              </a:buClr>
              <a:buSzPts val="2400"/>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The right to have the opposition recorded in the minutes. This is done through recording the vote. </a:t>
            </a:r>
          </a:p>
          <a:p>
            <a:pPr marL="457200" marR="0" lvl="0" indent="-381000" algn="l" defTabSz="914400" rtl="0" eaLnBrk="1" fontAlgn="auto" latinLnBrk="0" hangingPunct="1">
              <a:lnSpc>
                <a:spcPct val="100000"/>
              </a:lnSpc>
              <a:spcBef>
                <a:spcPts val="0"/>
              </a:spcBef>
              <a:spcAft>
                <a:spcPts val="1000"/>
              </a:spcAft>
              <a:buClr>
                <a:prstClr val="black"/>
              </a:buClr>
              <a:buSzPts val="2400"/>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Once the opposition's voice is heard and voted on, the decision that is made is the decision of the whole group, including those who oppose the action.</a:t>
            </a:r>
          </a:p>
          <a:p>
            <a:pPr marL="76200" marR="0" lvl="0" indent="0" algn="l" defTabSz="914400" rtl="0" eaLnBrk="1" fontAlgn="auto" latinLnBrk="0" hangingPunct="1">
              <a:lnSpc>
                <a:spcPct val="100000"/>
              </a:lnSpc>
              <a:spcBef>
                <a:spcPts val="0"/>
              </a:spcBef>
              <a:spcAft>
                <a:spcPts val="1000"/>
              </a:spcAft>
              <a:buClr>
                <a:prstClr val="black"/>
              </a:buClr>
              <a:buSzPts val="2400"/>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APPROPRIATE MEETING CONDUCT</a:t>
            </a:r>
          </a:p>
          <a:p>
            <a:pPr marL="0" marR="0" lvl="0" indent="0" algn="l" defTabSz="914400" rtl="0" eaLnBrk="1" fontAlgn="auto" latinLnBrk="0" hangingPunct="1">
              <a:lnSpc>
                <a:spcPct val="100000"/>
              </a:lnSpc>
              <a:spcBef>
                <a:spcPts val="0"/>
              </a:spcBef>
              <a:spcAft>
                <a:spcPts val="0"/>
              </a:spcAft>
              <a:buClr>
                <a:prstClr val="black"/>
              </a:buClr>
              <a:buSzPts val="2400"/>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Remain quiet while others are speaking.</a:t>
            </a:r>
          </a:p>
          <a:p>
            <a:pPr marL="0" marR="0" lvl="0" indent="0" algn="l" defTabSz="914400" rtl="0" eaLnBrk="1" fontAlgn="auto" latinLnBrk="0" hangingPunct="1">
              <a:lnSpc>
                <a:spcPct val="100000"/>
              </a:lnSpc>
              <a:spcBef>
                <a:spcPts val="0"/>
              </a:spcBef>
              <a:spcAft>
                <a:spcPts val="0"/>
              </a:spcAft>
              <a:buClr>
                <a:prstClr val="black"/>
              </a:buClr>
              <a:buSzPts val="2400"/>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If you must leave the room, request permission.</a:t>
            </a:r>
          </a:p>
          <a:p>
            <a:pPr marL="0" marR="0" lvl="0" indent="0" algn="l" defTabSz="914400" rtl="0" eaLnBrk="1" fontAlgn="auto" latinLnBrk="0" hangingPunct="1">
              <a:lnSpc>
                <a:spcPct val="100000"/>
              </a:lnSpc>
              <a:spcBef>
                <a:spcPts val="0"/>
              </a:spcBef>
              <a:spcAft>
                <a:spcPts val="0"/>
              </a:spcAft>
              <a:buClr>
                <a:prstClr val="black"/>
              </a:buClr>
              <a:buSzPts val="2200"/>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Ask the Chair to be recognized before speaking. This ensures everyone is heard and ensures order during the meeting. </a:t>
            </a:r>
          </a:p>
          <a:p>
            <a:pPr marL="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oogle Shape;1548;p33">
            <a:extLst>
              <a:ext uri="{FF2B5EF4-FFF2-40B4-BE49-F238E27FC236}">
                <a16:creationId xmlns:a16="http://schemas.microsoft.com/office/drawing/2014/main" id="{1CF39F8C-E8F9-A5D7-E13C-C5DD2DB4DCD7}"/>
              </a:ext>
            </a:extLst>
          </p:cNvPr>
          <p:cNvPicPr preferRelativeResize="0"/>
          <p:nvPr/>
        </p:nvPicPr>
        <p:blipFill>
          <a:blip r:embed="rId3">
            <a:alphaModFix/>
          </a:blip>
          <a:stretch>
            <a:fillRect/>
          </a:stretch>
        </p:blipFill>
        <p:spPr>
          <a:xfrm>
            <a:off x="8887221" y="54128"/>
            <a:ext cx="2918425" cy="1942075"/>
          </a:xfrm>
          <a:prstGeom prst="rect">
            <a:avLst/>
          </a:prstGeom>
          <a:noFill/>
          <a:ln>
            <a:noFill/>
          </a:ln>
        </p:spPr>
      </p:pic>
      <p:pic>
        <p:nvPicPr>
          <p:cNvPr id="7" name="Google Shape;1562;p34">
            <a:extLst>
              <a:ext uri="{FF2B5EF4-FFF2-40B4-BE49-F238E27FC236}">
                <a16:creationId xmlns:a16="http://schemas.microsoft.com/office/drawing/2014/main" id="{9E28BCEE-4AC0-DB4D-FE54-5EA3F4C36C8D}"/>
              </a:ext>
            </a:extLst>
          </p:cNvPr>
          <p:cNvPicPr preferRelativeResize="0"/>
          <p:nvPr/>
        </p:nvPicPr>
        <p:blipFill>
          <a:blip r:embed="rId4">
            <a:alphaModFix/>
          </a:blip>
          <a:stretch>
            <a:fillRect/>
          </a:stretch>
        </p:blipFill>
        <p:spPr>
          <a:xfrm>
            <a:off x="6791358" y="4778266"/>
            <a:ext cx="2274675" cy="1830683"/>
          </a:xfrm>
          <a:prstGeom prst="rect">
            <a:avLst/>
          </a:prstGeom>
          <a:noFill/>
          <a:ln>
            <a:noFill/>
          </a:ln>
        </p:spPr>
      </p:pic>
      <p:pic>
        <p:nvPicPr>
          <p:cNvPr id="8" name="Google Shape;1561;p34">
            <a:extLst>
              <a:ext uri="{FF2B5EF4-FFF2-40B4-BE49-F238E27FC236}">
                <a16:creationId xmlns:a16="http://schemas.microsoft.com/office/drawing/2014/main" id="{2E7DFBF8-69CB-E139-8366-03EEE13F0E5B}"/>
              </a:ext>
            </a:extLst>
          </p:cNvPr>
          <p:cNvPicPr preferRelativeResize="0"/>
          <p:nvPr/>
        </p:nvPicPr>
        <p:blipFill>
          <a:blip r:embed="rId5">
            <a:alphaModFix/>
          </a:blip>
          <a:stretch>
            <a:fillRect/>
          </a:stretch>
        </p:blipFill>
        <p:spPr>
          <a:xfrm>
            <a:off x="1629426" y="4440012"/>
            <a:ext cx="2857500" cy="2238375"/>
          </a:xfrm>
          <a:prstGeom prst="rect">
            <a:avLst/>
          </a:prstGeom>
          <a:noFill/>
          <a:ln>
            <a:noFill/>
          </a:ln>
        </p:spPr>
      </p:pic>
      <p:sp>
        <p:nvSpPr>
          <p:cNvPr id="9" name="Google Shape;1563;p34">
            <a:extLst>
              <a:ext uri="{FF2B5EF4-FFF2-40B4-BE49-F238E27FC236}">
                <a16:creationId xmlns:a16="http://schemas.microsoft.com/office/drawing/2014/main" id="{E4FBECD2-5B94-B1EA-90EA-C51993133424}"/>
              </a:ext>
            </a:extLst>
          </p:cNvPr>
          <p:cNvSpPr txBox="1"/>
          <p:nvPr/>
        </p:nvSpPr>
        <p:spPr>
          <a:xfrm>
            <a:off x="6979521" y="6287385"/>
            <a:ext cx="1907700" cy="270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A86E8"/>
                </a:solidFill>
                <a:effectLst/>
                <a:highlight>
                  <a:srgbClr val="FFFFFF"/>
                </a:highlight>
                <a:uLnTx/>
                <a:uFillTx/>
                <a:latin typeface="Lato"/>
                <a:ea typeface="Lato"/>
                <a:cs typeface="Lato"/>
                <a:sym typeface="Lato"/>
              </a:rPr>
              <a:t>Work as a Team</a:t>
            </a:r>
            <a:endParaRPr kumimoji="0" sz="1800" b="1" i="0" u="none" strike="noStrike" kern="1200" cap="none" spc="0" normalizeH="0" baseline="0" noProof="0" dirty="0">
              <a:ln>
                <a:noFill/>
              </a:ln>
              <a:solidFill>
                <a:srgbClr val="4A86E8"/>
              </a:solidFill>
              <a:effectLst/>
              <a:highlight>
                <a:srgbClr val="FFFFFF"/>
              </a:highlight>
              <a:uLnTx/>
              <a:uFillTx/>
              <a:latin typeface="Lato"/>
              <a:ea typeface="Lato"/>
              <a:cs typeface="Lato"/>
              <a:sym typeface="Lato"/>
            </a:endParaRPr>
          </a:p>
        </p:txBody>
      </p:sp>
      <p:sp>
        <p:nvSpPr>
          <p:cNvPr id="2" name="Slide Number Placeholder 1">
            <a:extLst>
              <a:ext uri="{FF2B5EF4-FFF2-40B4-BE49-F238E27FC236}">
                <a16:creationId xmlns:a16="http://schemas.microsoft.com/office/drawing/2014/main" id="{6A86D8D1-04CC-8719-1462-8B3C82ED340C}"/>
              </a:ext>
            </a:extLst>
          </p:cNvPr>
          <p:cNvSpPr>
            <a:spLocks noGrp="1"/>
          </p:cNvSpPr>
          <p:nvPr>
            <p:ph type="sldNum" sz="quarter" idx="12"/>
          </p:nvPr>
        </p:nvSpPr>
        <p:spPr/>
        <p:txBody>
          <a:bodyPr/>
          <a:lstStyle/>
          <a:p>
            <a:fld id="{35BFCE43-EE8A-454E-AEBD-3D2B76204578}" type="slidenum">
              <a:rPr lang="en-US" smtClean="0"/>
              <a:t>63</a:t>
            </a:fld>
            <a:endParaRPr lang="en-US"/>
          </a:p>
        </p:txBody>
      </p:sp>
    </p:spTree>
    <p:extLst>
      <p:ext uri="{BB962C8B-B14F-4D97-AF65-F5344CB8AC3E}">
        <p14:creationId xmlns:p14="http://schemas.microsoft.com/office/powerpoint/2010/main" val="225278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4967CE-F298-637E-201D-BBF0BC8695E6}"/>
              </a:ext>
            </a:extLst>
          </p:cNvPr>
          <p:cNvSpPr>
            <a:spLocks noGrp="1"/>
          </p:cNvSpPr>
          <p:nvPr>
            <p:ph idx="1"/>
          </p:nvPr>
        </p:nvSpPr>
        <p:spPr>
          <a:xfrm>
            <a:off x="229282" y="1894546"/>
            <a:ext cx="10515600" cy="4847550"/>
          </a:xfrm>
        </p:spPr>
        <p:txBody>
          <a:bodyPr vert="horz" lIns="91440" tIns="45720" rIns="91440" bIns="45720" numCol="1" rtlCol="0" anchor="t">
            <a:normAutofit/>
          </a:bodyPr>
          <a:lstStyle/>
          <a:p>
            <a:pPr marL="419100" lvl="0">
              <a:lnSpc>
                <a:spcPct val="100000"/>
              </a:lnSpc>
              <a:buClr>
                <a:srgbClr val="000000"/>
              </a:buClr>
              <a:buSzPct val="100000"/>
              <a:buFont typeface="+mj-lt"/>
              <a:buAutoNum type="arabicPeriod"/>
            </a:pPr>
            <a:r>
              <a:rPr lang="en-US" sz="1600" dirty="0">
                <a:solidFill>
                  <a:srgbClr val="000000"/>
                </a:solidFill>
                <a:ea typeface="Arial"/>
                <a:cs typeface="Times New Roman" panose="02020603050405020304" pitchFamily="18" charset="0"/>
                <a:sym typeface="Arial"/>
              </a:rPr>
              <a:t>The rights of the organization replace the rights of individual member.</a:t>
            </a:r>
          </a:p>
          <a:p>
            <a:pPr marL="419100" lvl="0">
              <a:lnSpc>
                <a:spcPct val="100000"/>
              </a:lnSpc>
              <a:buClr>
                <a:srgbClr val="000000"/>
              </a:buClr>
              <a:buSzPct val="100000"/>
              <a:buFont typeface="+mj-lt"/>
              <a:buAutoNum type="arabicPeriod"/>
            </a:pPr>
            <a:r>
              <a:rPr lang="en-US" sz="1600" dirty="0">
                <a:solidFill>
                  <a:srgbClr val="000000"/>
                </a:solidFill>
                <a:ea typeface="Arial"/>
                <a:cs typeface="Times New Roman" panose="02020603050405020304" pitchFamily="18" charset="0"/>
                <a:sym typeface="Arial"/>
              </a:rPr>
              <a:t>All members of the Board and their rights are equal except the Chair who has rights designated to keep order.</a:t>
            </a:r>
          </a:p>
          <a:p>
            <a:pPr marL="419100" lvl="0">
              <a:lnSpc>
                <a:spcPct val="100000"/>
              </a:lnSpc>
              <a:buClr>
                <a:srgbClr val="000000"/>
              </a:buClr>
              <a:buSzPct val="100000"/>
              <a:buFont typeface="+mj-lt"/>
              <a:buAutoNum type="arabicPeriod"/>
            </a:pPr>
            <a:r>
              <a:rPr lang="en-US" sz="1600" dirty="0">
                <a:solidFill>
                  <a:srgbClr val="000000"/>
                </a:solidFill>
                <a:ea typeface="Arial"/>
                <a:cs typeface="Times New Roman" panose="02020603050405020304" pitchFamily="18" charset="0"/>
                <a:sym typeface="Arial"/>
              </a:rPr>
              <a:t>A quorum must be present to do business.</a:t>
            </a:r>
          </a:p>
          <a:p>
            <a:pPr marL="419100" lvl="0">
              <a:lnSpc>
                <a:spcPct val="100000"/>
              </a:lnSpc>
              <a:buClr>
                <a:srgbClr val="000000"/>
              </a:buClr>
              <a:buSzPct val="100000"/>
              <a:buFont typeface="+mj-lt"/>
              <a:buAutoNum type="arabicPeriod"/>
            </a:pPr>
            <a:r>
              <a:rPr lang="en-US" sz="1600" dirty="0">
                <a:solidFill>
                  <a:srgbClr val="000000"/>
                </a:solidFill>
                <a:ea typeface="Arial"/>
                <a:cs typeface="Times New Roman" panose="02020603050405020304" pitchFamily="18" charset="0"/>
                <a:sym typeface="Arial"/>
              </a:rPr>
              <a:t>The majority rules (except where a specific item for voting requires a 2/3 vote or higher than majority).</a:t>
            </a:r>
          </a:p>
          <a:p>
            <a:pPr marL="419100" lvl="0">
              <a:lnSpc>
                <a:spcPct val="100000"/>
              </a:lnSpc>
              <a:buClr>
                <a:srgbClr val="000000"/>
              </a:buClr>
              <a:buSzPct val="100000"/>
              <a:buFont typeface="+mj-lt"/>
              <a:buAutoNum type="arabicPeriod"/>
            </a:pPr>
            <a:r>
              <a:rPr lang="en-US" sz="1600" dirty="0">
                <a:solidFill>
                  <a:srgbClr val="000000"/>
                </a:solidFill>
                <a:ea typeface="Arial"/>
                <a:cs typeface="Times New Roman" panose="02020603050405020304" pitchFamily="18" charset="0"/>
                <a:sym typeface="Arial"/>
              </a:rPr>
              <a:t>Silence is consent. When you abstain, it removes you from the vote count – it is not counted toward majority vote of those voting. </a:t>
            </a:r>
          </a:p>
          <a:p>
            <a:pPr marL="419100" lvl="0">
              <a:lnSpc>
                <a:spcPct val="100000"/>
              </a:lnSpc>
              <a:buClr>
                <a:srgbClr val="000000"/>
              </a:buClr>
              <a:buSzPct val="100000"/>
              <a:buFont typeface="+mj-lt"/>
              <a:buAutoNum type="arabicPeriod"/>
            </a:pPr>
            <a:r>
              <a:rPr lang="en-US" sz="1600" dirty="0">
                <a:solidFill>
                  <a:srgbClr val="000000"/>
                </a:solidFill>
                <a:ea typeface="Arial"/>
                <a:cs typeface="Times New Roman" panose="02020603050405020304" pitchFamily="18" charset="0"/>
                <a:sym typeface="Arial"/>
              </a:rPr>
              <a:t>More than 50% of those voting yes is an approved action. The exception is if the Articles or By-laws specify that 2/3 vote is required for specific items. </a:t>
            </a:r>
          </a:p>
          <a:p>
            <a:pPr marL="419100" lvl="0">
              <a:lnSpc>
                <a:spcPct val="100000"/>
              </a:lnSpc>
              <a:buClr>
                <a:srgbClr val="000000"/>
              </a:buClr>
              <a:buSzPct val="100000"/>
              <a:buFont typeface="+mj-lt"/>
              <a:buAutoNum type="arabicPeriod"/>
            </a:pPr>
            <a:r>
              <a:rPr lang="en-US" sz="1600" dirty="0">
                <a:solidFill>
                  <a:schemeClr val="dk1"/>
                </a:solidFill>
                <a:ea typeface="Arial"/>
                <a:cs typeface="Times New Roman" panose="02020603050405020304" pitchFamily="18" charset="0"/>
                <a:sym typeface="Arial"/>
              </a:rPr>
              <a:t>ROR Requires that you grant a period of time to discuss a Motion. So, the Board Chair can call for a motion or a Board member makes a motion, then the Chair calls for a second.  Once a second is made, the Chair needs to call for discussion. The Chair is responsible for ensuring this happens. </a:t>
            </a:r>
          </a:p>
          <a:p>
            <a:pPr marL="419100" lvl="0">
              <a:lnSpc>
                <a:spcPct val="100000"/>
              </a:lnSpc>
              <a:buClr>
                <a:srgbClr val="000000"/>
              </a:buClr>
              <a:buSzPct val="100000"/>
              <a:buFont typeface="+mj-lt"/>
              <a:buAutoNum type="arabicPeriod"/>
            </a:pPr>
            <a:r>
              <a:rPr lang="en-US" sz="1600" dirty="0">
                <a:solidFill>
                  <a:schemeClr val="dk1"/>
                </a:solidFill>
                <a:ea typeface="Arial"/>
                <a:cs typeface="Times New Roman" panose="02020603050405020304" pitchFamily="18" charset="0"/>
                <a:sym typeface="Arial"/>
              </a:rPr>
              <a:t>One speaker and one question at a time.</a:t>
            </a:r>
          </a:p>
          <a:p>
            <a:pPr marL="419100" lvl="0">
              <a:lnSpc>
                <a:spcPct val="100000"/>
              </a:lnSpc>
              <a:buClr>
                <a:srgbClr val="000000"/>
              </a:buClr>
              <a:buSzPct val="100000"/>
              <a:buFont typeface="+mj-lt"/>
              <a:buAutoNum type="arabicPeriod"/>
            </a:pPr>
            <a:r>
              <a:rPr lang="en-US" sz="1600" dirty="0">
                <a:solidFill>
                  <a:schemeClr val="dk1"/>
                </a:solidFill>
                <a:ea typeface="Arial"/>
                <a:cs typeface="Times New Roman" panose="02020603050405020304" pitchFamily="18" charset="0"/>
                <a:sym typeface="Arial"/>
              </a:rPr>
              <a:t>Once a decision is made, an identical motion must not be brought forward at the same meeting.</a:t>
            </a:r>
          </a:p>
          <a:p>
            <a:pPr marL="419100" lvl="0">
              <a:lnSpc>
                <a:spcPct val="100000"/>
              </a:lnSpc>
              <a:buClr>
                <a:srgbClr val="000000"/>
              </a:buClr>
              <a:buSzPct val="100000"/>
              <a:buFont typeface="+mj-lt"/>
              <a:buAutoNum type="arabicPeriod"/>
            </a:pPr>
            <a:r>
              <a:rPr lang="en-US" sz="1600" dirty="0">
                <a:solidFill>
                  <a:schemeClr val="dk1"/>
                </a:solidFill>
                <a:ea typeface="Arial"/>
                <a:cs typeface="Times New Roman" panose="02020603050405020304" pitchFamily="18" charset="0"/>
                <a:sym typeface="Arial"/>
              </a:rPr>
              <a:t>Personal remarks during a discussion are always out of order.</a:t>
            </a:r>
          </a:p>
          <a:p>
            <a:pPr lvl="2">
              <a:spcAft>
                <a:spcPts val="1200"/>
              </a:spcAft>
              <a:buFont typeface="Wingdings" panose="05000000000000000000" pitchFamily="2" charset="2"/>
              <a:buChar char="v"/>
            </a:pPr>
            <a:endParaRPr lang="en-US" dirty="0">
              <a:latin typeface="Montserrat"/>
            </a:endParaRPr>
          </a:p>
        </p:txBody>
      </p:sp>
      <p:sp>
        <p:nvSpPr>
          <p:cNvPr id="4" name="Title 1">
            <a:extLst>
              <a:ext uri="{FF2B5EF4-FFF2-40B4-BE49-F238E27FC236}">
                <a16:creationId xmlns:a16="http://schemas.microsoft.com/office/drawing/2014/main" id="{53357F90-7478-6CE6-CBE4-7DCB57DE74FB}"/>
              </a:ext>
            </a:extLst>
          </p:cNvPr>
          <p:cNvSpPr txBox="1">
            <a:spLocks/>
          </p:cNvSpPr>
          <p:nvPr/>
        </p:nvSpPr>
        <p:spPr>
          <a:xfrm>
            <a:off x="0" y="0"/>
            <a:ext cx="12192000" cy="114807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layfair Display" panose="00000500000000000000" pitchFamily="2" charset="0"/>
                <a:ea typeface="+mj-ea"/>
                <a:cs typeface="+mj-cs"/>
              </a:rPr>
              <a:t>Roberts Rules of Order </a:t>
            </a:r>
          </a:p>
        </p:txBody>
      </p:sp>
      <p:sp>
        <p:nvSpPr>
          <p:cNvPr id="2" name="Content Placeholder 2">
            <a:extLst>
              <a:ext uri="{FF2B5EF4-FFF2-40B4-BE49-F238E27FC236}">
                <a16:creationId xmlns:a16="http://schemas.microsoft.com/office/drawing/2014/main" id="{4B89B1CA-9E7F-F61C-F22B-1AED9660FA6A}"/>
              </a:ext>
            </a:extLst>
          </p:cNvPr>
          <p:cNvSpPr txBox="1">
            <a:spLocks/>
          </p:cNvSpPr>
          <p:nvPr/>
        </p:nvSpPr>
        <p:spPr>
          <a:xfrm>
            <a:off x="229282" y="1290025"/>
            <a:ext cx="10515600" cy="462575"/>
          </a:xfrm>
          <a:prstGeom prst="rect">
            <a:avLst/>
          </a:prstGeom>
        </p:spPr>
        <p:txBody>
          <a:bodyPr vert="horz" lIns="91440" tIns="45720" rIns="91440" bIns="45720" numCol="1"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Montserrat"/>
                <a:ea typeface="+mn-ea"/>
                <a:cs typeface="+mn-cs"/>
              </a:rPr>
              <a:t>10 Basics under RRO</a:t>
            </a:r>
          </a:p>
        </p:txBody>
      </p:sp>
      <p:pic>
        <p:nvPicPr>
          <p:cNvPr id="5" name="Google Shape;1529;p31">
            <a:extLst>
              <a:ext uri="{FF2B5EF4-FFF2-40B4-BE49-F238E27FC236}">
                <a16:creationId xmlns:a16="http://schemas.microsoft.com/office/drawing/2014/main" id="{3D9F7804-8EB3-9353-844A-1502294513DE}"/>
              </a:ext>
            </a:extLst>
          </p:cNvPr>
          <p:cNvPicPr preferRelativeResize="0"/>
          <p:nvPr/>
        </p:nvPicPr>
        <p:blipFill>
          <a:blip r:embed="rId3">
            <a:alphaModFix/>
          </a:blip>
          <a:stretch>
            <a:fillRect/>
          </a:stretch>
        </p:blipFill>
        <p:spPr>
          <a:xfrm>
            <a:off x="9788007" y="115904"/>
            <a:ext cx="1913750" cy="2064350"/>
          </a:xfrm>
          <a:prstGeom prst="rect">
            <a:avLst/>
          </a:prstGeom>
          <a:noFill/>
          <a:ln>
            <a:noFill/>
          </a:ln>
        </p:spPr>
      </p:pic>
      <p:sp>
        <p:nvSpPr>
          <p:cNvPr id="6" name="Slide Number Placeholder 5">
            <a:extLst>
              <a:ext uri="{FF2B5EF4-FFF2-40B4-BE49-F238E27FC236}">
                <a16:creationId xmlns:a16="http://schemas.microsoft.com/office/drawing/2014/main" id="{304BF8D4-D00C-3623-53A4-86296AC7EB86}"/>
              </a:ext>
            </a:extLst>
          </p:cNvPr>
          <p:cNvSpPr>
            <a:spLocks noGrp="1"/>
          </p:cNvSpPr>
          <p:nvPr>
            <p:ph type="sldNum" sz="quarter" idx="12"/>
          </p:nvPr>
        </p:nvSpPr>
        <p:spPr/>
        <p:txBody>
          <a:bodyPr/>
          <a:lstStyle/>
          <a:p>
            <a:fld id="{35BFCE43-EE8A-454E-AEBD-3D2B76204578}" type="slidenum">
              <a:rPr lang="en-US" smtClean="0"/>
              <a:t>64</a:t>
            </a:fld>
            <a:endParaRPr lang="en-US"/>
          </a:p>
        </p:txBody>
      </p:sp>
    </p:spTree>
    <p:extLst>
      <p:ext uri="{BB962C8B-B14F-4D97-AF65-F5344CB8AC3E}">
        <p14:creationId xmlns:p14="http://schemas.microsoft.com/office/powerpoint/2010/main" val="1772371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4967CE-F298-637E-201D-BBF0BC8695E6}"/>
              </a:ext>
            </a:extLst>
          </p:cNvPr>
          <p:cNvSpPr>
            <a:spLocks noGrp="1"/>
          </p:cNvSpPr>
          <p:nvPr>
            <p:ph idx="1"/>
          </p:nvPr>
        </p:nvSpPr>
        <p:spPr>
          <a:xfrm>
            <a:off x="229282" y="1952336"/>
            <a:ext cx="10515600" cy="4448464"/>
          </a:xfrm>
        </p:spPr>
        <p:txBody>
          <a:bodyPr vert="horz" lIns="91440" tIns="45720" rIns="91440" bIns="45720" numCol="1" rtlCol="0" anchor="t">
            <a:normAutofit/>
          </a:bodyPr>
          <a:lstStyle/>
          <a:p>
            <a:pPr lvl="3">
              <a:lnSpc>
                <a:spcPct val="107000"/>
              </a:lnSpc>
              <a:spcBef>
                <a:spcPts val="0"/>
              </a:spcBef>
              <a:spcAft>
                <a:spcPts val="800"/>
              </a:spcAft>
              <a:buFont typeface="+mj-lt"/>
              <a:buAutoNum type="arabicPeriod"/>
            </a:pPr>
            <a:endParaRPr lang="en-US" kern="100" dirty="0">
              <a:latin typeface="Montserrat" panose="00000500000000000000" pitchFamily="50" charset="0"/>
              <a:ea typeface="Calibri" panose="020F0502020204030204" pitchFamily="34" charset="0"/>
            </a:endParaRPr>
          </a:p>
          <a:p>
            <a:pPr lvl="4">
              <a:lnSpc>
                <a:spcPct val="107000"/>
              </a:lnSpc>
              <a:spcBef>
                <a:spcPts val="0"/>
              </a:spcBef>
              <a:spcAft>
                <a:spcPts val="800"/>
              </a:spcAft>
              <a:buFont typeface="+mj-lt"/>
              <a:buAutoNum type="alphaLcPeriod"/>
            </a:pPr>
            <a:endParaRPr lang="en-US" kern="100" dirty="0">
              <a:latin typeface="Montserrat" panose="00000500000000000000" pitchFamily="50" charset="0"/>
              <a:ea typeface="Calibri" panose="020F0502020204030204" pitchFamily="34" charset="0"/>
            </a:endParaRPr>
          </a:p>
          <a:p>
            <a:pPr lvl="1">
              <a:spcAft>
                <a:spcPts val="1200"/>
              </a:spcAft>
              <a:buFont typeface="Wingdings" panose="05000000000000000000" pitchFamily="2" charset="2"/>
              <a:buChar char="v"/>
            </a:pPr>
            <a:endParaRPr lang="en-US" dirty="0">
              <a:latin typeface="Montserrat"/>
            </a:endParaRPr>
          </a:p>
          <a:p>
            <a:pPr lvl="2">
              <a:spcAft>
                <a:spcPts val="1200"/>
              </a:spcAft>
              <a:buFont typeface="Wingdings" panose="05000000000000000000" pitchFamily="2" charset="2"/>
              <a:buChar char="v"/>
            </a:pPr>
            <a:endParaRPr lang="en-US" dirty="0">
              <a:latin typeface="Montserrat"/>
            </a:endParaRPr>
          </a:p>
        </p:txBody>
      </p:sp>
      <p:sp>
        <p:nvSpPr>
          <p:cNvPr id="4" name="Title 1">
            <a:extLst>
              <a:ext uri="{FF2B5EF4-FFF2-40B4-BE49-F238E27FC236}">
                <a16:creationId xmlns:a16="http://schemas.microsoft.com/office/drawing/2014/main" id="{53357F90-7478-6CE6-CBE4-7DCB57DE74FB}"/>
              </a:ext>
            </a:extLst>
          </p:cNvPr>
          <p:cNvSpPr txBox="1">
            <a:spLocks/>
          </p:cNvSpPr>
          <p:nvPr/>
        </p:nvSpPr>
        <p:spPr>
          <a:xfrm>
            <a:off x="0" y="0"/>
            <a:ext cx="12192000" cy="114807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layfair Display" panose="00000500000000000000" pitchFamily="2" charset="0"/>
                <a:ea typeface="+mj-ea"/>
                <a:cs typeface="+mj-cs"/>
              </a:rPr>
              <a:t>Roberts Rules of Order </a:t>
            </a:r>
          </a:p>
        </p:txBody>
      </p:sp>
      <p:sp>
        <p:nvSpPr>
          <p:cNvPr id="2" name="Content Placeholder 2">
            <a:extLst>
              <a:ext uri="{FF2B5EF4-FFF2-40B4-BE49-F238E27FC236}">
                <a16:creationId xmlns:a16="http://schemas.microsoft.com/office/drawing/2014/main" id="{4B89B1CA-9E7F-F61C-F22B-1AED9660FA6A}"/>
              </a:ext>
            </a:extLst>
          </p:cNvPr>
          <p:cNvSpPr txBox="1">
            <a:spLocks/>
          </p:cNvSpPr>
          <p:nvPr/>
        </p:nvSpPr>
        <p:spPr>
          <a:xfrm>
            <a:off x="229282" y="1290025"/>
            <a:ext cx="10515600" cy="5069480"/>
          </a:xfrm>
          <a:prstGeom prst="rect">
            <a:avLst/>
          </a:prstGeom>
        </p:spPr>
        <p:txBody>
          <a:bodyPr vert="horz" lIns="91440" tIns="45720" rIns="91440" bIns="45720" numCol="1"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Montserrat"/>
                <a:ea typeface="+mn-ea"/>
                <a:cs typeface="+mn-cs"/>
              </a:rPr>
              <a:t>RRO 65 Business of the Agenda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You can amend the Agenda when you review it by making a motion to amend the agenda to add an item for a Regular meeting. You can also make a motion to approve the agenda as amended to include multiple items for a Regular Meeting.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Special Meetings, because of Notice requirements that require notice of the meeting items in advance, you cannot add items to a Special meeting Agenda.  New or other items should be placed on the next meeting’s Agenda.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Once an Agenda has been approved, it is best practice not to amend the agenda, but a Board can permit this procedurally. You could do this as Motion to reconsider the approval of the Agenda and to amend the Agenda approval to include the item.  If the motion to reconsider to amend the agenda is approved, then the Board would vote on approving a further amended agenda.  Not allowing it prevents surprise issues.  If you have an Agenda Item on the agenda for new business generally, this would be the place to discuss new business and you don’t need a motion to amend if it is discussed under this Agenda item. </a:t>
            </a:r>
          </a:p>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Montserrat"/>
              <a:ea typeface="+mn-ea"/>
              <a:cs typeface="+mn-cs"/>
            </a:endParaRPr>
          </a:p>
        </p:txBody>
      </p:sp>
      <p:sp>
        <p:nvSpPr>
          <p:cNvPr id="5" name="Slide Number Placeholder 4">
            <a:extLst>
              <a:ext uri="{FF2B5EF4-FFF2-40B4-BE49-F238E27FC236}">
                <a16:creationId xmlns:a16="http://schemas.microsoft.com/office/drawing/2014/main" id="{C507396A-AB50-3AC2-A144-EAD4FD248784}"/>
              </a:ext>
            </a:extLst>
          </p:cNvPr>
          <p:cNvSpPr>
            <a:spLocks noGrp="1"/>
          </p:cNvSpPr>
          <p:nvPr>
            <p:ph type="sldNum" sz="quarter" idx="12"/>
          </p:nvPr>
        </p:nvSpPr>
        <p:spPr/>
        <p:txBody>
          <a:bodyPr/>
          <a:lstStyle/>
          <a:p>
            <a:fld id="{35BFCE43-EE8A-454E-AEBD-3D2B76204578}" type="slidenum">
              <a:rPr lang="en-US" smtClean="0"/>
              <a:t>65</a:t>
            </a:fld>
            <a:endParaRPr lang="en-US"/>
          </a:p>
        </p:txBody>
      </p:sp>
    </p:spTree>
    <p:extLst>
      <p:ext uri="{BB962C8B-B14F-4D97-AF65-F5344CB8AC3E}">
        <p14:creationId xmlns:p14="http://schemas.microsoft.com/office/powerpoint/2010/main" val="91428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A6CC5D-EA7E-2E1F-73E3-A3A71245D14D}"/>
              </a:ext>
            </a:extLst>
          </p:cNvPr>
          <p:cNvSpPr>
            <a:spLocks noGrp="1"/>
          </p:cNvSpPr>
          <p:nvPr>
            <p:ph type="title"/>
          </p:nvPr>
        </p:nvSpPr>
        <p:spPr>
          <a:xfrm>
            <a:off x="597896" y="2484158"/>
            <a:ext cx="2880828" cy="3071906"/>
          </a:xfrm>
        </p:spPr>
        <p:txBody>
          <a:bodyPr vert="horz" lIns="91440" tIns="45720" rIns="91440" bIns="45720" rtlCol="0" anchor="t">
            <a:normAutofit/>
          </a:bodyPr>
          <a:lstStyle/>
          <a:p>
            <a:r>
              <a:rPr lang="en-US" sz="4000" kern="1200" dirty="0">
                <a:solidFill>
                  <a:srgbClr val="FFFFFF"/>
                </a:solidFill>
                <a:latin typeface="Playfair Display" panose="00000500000000000000" pitchFamily="2" charset="0"/>
              </a:rPr>
              <a:t>Roberts Rules of Order 60 - Minutes</a:t>
            </a:r>
          </a:p>
        </p:txBody>
      </p:sp>
      <p:sp>
        <p:nvSpPr>
          <p:cNvPr id="6" name="Content Placeholder 5">
            <a:extLst>
              <a:ext uri="{FF2B5EF4-FFF2-40B4-BE49-F238E27FC236}">
                <a16:creationId xmlns:a16="http://schemas.microsoft.com/office/drawing/2014/main" id="{31912F67-9F97-101A-8440-0D1527425695}"/>
              </a:ext>
            </a:extLst>
          </p:cNvPr>
          <p:cNvSpPr>
            <a:spLocks noGrp="1"/>
          </p:cNvSpPr>
          <p:nvPr>
            <p:ph idx="1"/>
          </p:nvPr>
        </p:nvSpPr>
        <p:spPr>
          <a:xfrm>
            <a:off x="4284534" y="334230"/>
            <a:ext cx="7661660" cy="6308444"/>
          </a:xfrm>
        </p:spPr>
        <p:txBody>
          <a:bodyPr>
            <a:normAutofit/>
          </a:bodyPr>
          <a:lstStyle/>
          <a:p>
            <a:pPr marL="0" marR="0" lvl="0" indent="-91440" algn="l" defTabSz="914400" rtl="0" eaLnBrk="1" fontAlgn="auto" latinLnBrk="0" hangingPunct="1">
              <a:lnSpc>
                <a:spcPct val="120000"/>
              </a:lnSpc>
              <a:spcBef>
                <a:spcPts val="0"/>
              </a:spcBef>
              <a:spcAft>
                <a:spcPts val="0"/>
              </a:spcAft>
              <a:buClr>
                <a:srgbClr val="E48312"/>
              </a:buClr>
              <a:buSzPct val="100000"/>
              <a:buFont typeface="Calibri" panose="020F0502020204030204" pitchFamily="34" charset="0"/>
              <a:buChar char=" "/>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Minutes are a record of the meeting. The essential things to include in meeting minutes are: </a:t>
            </a:r>
          </a:p>
          <a:p>
            <a:pPr marL="0" marR="0" lvl="0" indent="-91440" algn="l" defTabSz="914400" rtl="0" eaLnBrk="1" fontAlgn="auto" latinLnBrk="0" hangingPunct="1">
              <a:lnSpc>
                <a:spcPct val="120000"/>
              </a:lnSpc>
              <a:spcBef>
                <a:spcPts val="0"/>
              </a:spcBef>
              <a:spcAft>
                <a:spcPts val="0"/>
              </a:spcAft>
              <a:buClr>
                <a:srgbClr val="E48312"/>
              </a:buClr>
              <a:buSzPct val="100000"/>
              <a:buFont typeface="Calibri" panose="020F0502020204030204" pitchFamily="34" charset="0"/>
              <a:buChar char=" "/>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the kind of meeting, "regular" (or stated) or "special," or "adjourned regular" or "adjourned special";</a:t>
            </a:r>
          </a:p>
          <a:p>
            <a:pPr marL="0" marR="0" lvl="0" indent="-91440" algn="l" defTabSz="914400" rtl="0" eaLnBrk="1" fontAlgn="auto" latinLnBrk="0" hangingPunct="1">
              <a:lnSpc>
                <a:spcPct val="120000"/>
              </a:lnSpc>
              <a:spcBef>
                <a:spcPts val="0"/>
              </a:spcBef>
              <a:spcAft>
                <a:spcPts val="0"/>
              </a:spcAft>
              <a:buClr>
                <a:srgbClr val="E48312"/>
              </a:buClr>
              <a:buSzPct val="100000"/>
              <a:buFont typeface="Calibri" panose="020F0502020204030204" pitchFamily="34" charset="0"/>
              <a:buChar char=" "/>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 name of the Board that is meeting; </a:t>
            </a:r>
          </a:p>
          <a:p>
            <a:pPr marL="0" marR="0" lvl="0" indent="-91440" algn="l" defTabSz="914400" rtl="0" eaLnBrk="1" fontAlgn="auto" latinLnBrk="0" hangingPunct="1">
              <a:lnSpc>
                <a:spcPct val="120000"/>
              </a:lnSpc>
              <a:spcBef>
                <a:spcPts val="0"/>
              </a:spcBef>
              <a:spcAft>
                <a:spcPts val="0"/>
              </a:spcAft>
              <a:buClr>
                <a:srgbClr val="E48312"/>
              </a:buClr>
              <a:buSzPct val="100000"/>
              <a:buFont typeface="Calibri" panose="020F0502020204030204" pitchFamily="34" charset="0"/>
              <a:buChar char=" "/>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 date of meeting and place;</a:t>
            </a:r>
          </a:p>
          <a:p>
            <a:pPr marL="0" marR="0" lvl="0" indent="-91440" algn="l" defTabSz="914400" rtl="0" eaLnBrk="1" fontAlgn="auto" latinLnBrk="0" hangingPunct="1">
              <a:lnSpc>
                <a:spcPct val="120000"/>
              </a:lnSpc>
              <a:spcBef>
                <a:spcPts val="0"/>
              </a:spcBef>
              <a:spcAft>
                <a:spcPts val="0"/>
              </a:spcAft>
              <a:buClr>
                <a:srgbClr val="E48312"/>
              </a:buClr>
              <a:buSzPct val="100000"/>
              <a:buFont typeface="Calibri" panose="020F0502020204030204" pitchFamily="34" charset="0"/>
              <a:buChar char=" "/>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 the names of the Board members present;</a:t>
            </a:r>
          </a:p>
          <a:p>
            <a:pPr marL="0" marR="0" lvl="0" indent="-91440" algn="l" defTabSz="914400" rtl="0" eaLnBrk="1" fontAlgn="auto" latinLnBrk="0" hangingPunct="1">
              <a:lnSpc>
                <a:spcPct val="120000"/>
              </a:lnSpc>
              <a:spcBef>
                <a:spcPts val="0"/>
              </a:spcBef>
              <a:spcAft>
                <a:spcPts val="0"/>
              </a:spcAft>
              <a:buClr>
                <a:srgbClr val="E48312"/>
              </a:buClr>
              <a:buSzPct val="100000"/>
              <a:buFont typeface="Calibri" panose="020F0502020204030204" pitchFamily="34" charset="0"/>
              <a:buChar char=" "/>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 whether the minutes of the previous meeting were approved, whether it’s a regular or special meeting; </a:t>
            </a:r>
          </a:p>
          <a:p>
            <a:pPr marL="0" marR="0" lvl="0" indent="-91440" algn="l" defTabSz="914400" rtl="0" eaLnBrk="1" fontAlgn="auto" latinLnBrk="0" hangingPunct="1">
              <a:lnSpc>
                <a:spcPct val="120000"/>
              </a:lnSpc>
              <a:spcBef>
                <a:spcPts val="0"/>
              </a:spcBef>
              <a:spcAft>
                <a:spcPts val="0"/>
              </a:spcAft>
              <a:buClr>
                <a:srgbClr val="E48312"/>
              </a:buClr>
              <a:buSzPct val="100000"/>
              <a:buFont typeface="Calibri" panose="020F0502020204030204" pitchFamily="34" charset="0"/>
              <a:buChar char=" "/>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 all the main motions (except such as were withdrawn) and points of order and appeals, whether sustained or lost, and all other motions that were not lost or withdrawn; </a:t>
            </a:r>
          </a:p>
          <a:p>
            <a:pPr marL="0" marR="0" lvl="0" indent="-91440" algn="l" defTabSz="914400" rtl="0" eaLnBrk="1" fontAlgn="auto" latinLnBrk="0" hangingPunct="1">
              <a:lnSpc>
                <a:spcPct val="120000"/>
              </a:lnSpc>
              <a:spcBef>
                <a:spcPts val="0"/>
              </a:spcBef>
              <a:spcAft>
                <a:spcPts val="0"/>
              </a:spcAft>
              <a:buClr>
                <a:srgbClr val="E48312"/>
              </a:buClr>
              <a:buSzPct val="100000"/>
              <a:buFont typeface="Calibri" panose="020F0502020204030204" pitchFamily="34" charset="0"/>
              <a:buChar char=" "/>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 and usually the hours of meeting and adjournment, when the meeting is solely for business. Generally, the name is recorded of the member who introduced a motion, but not of the seconder.</a:t>
            </a:r>
          </a:p>
          <a:p>
            <a:pPr marL="0" marR="0" lvl="0" indent="0" algn="l" defTabSz="914400" rtl="0" eaLnBrk="1" fontAlgn="auto" latinLnBrk="0" hangingPunct="1">
              <a:lnSpc>
                <a:spcPct val="120000"/>
              </a:lnSpc>
              <a:spcBef>
                <a:spcPts val="1200"/>
              </a:spcBef>
              <a:spcAft>
                <a:spcPts val="0"/>
              </a:spcAft>
              <a:buClr>
                <a:srgbClr val="E48312"/>
              </a:buClr>
              <a:buSzPct val="100000"/>
              <a:buFont typeface="Calibri" panose="020F0502020204030204" pitchFamily="34" charset="0"/>
              <a:buNone/>
              <a:tabLst/>
              <a:defRPr/>
            </a:pP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indent="0">
              <a:buNone/>
            </a:pPr>
            <a:endParaRPr lang="en-US" dirty="0"/>
          </a:p>
        </p:txBody>
      </p:sp>
      <p:sp>
        <p:nvSpPr>
          <p:cNvPr id="3" name="Slide Number Placeholder 2">
            <a:extLst>
              <a:ext uri="{FF2B5EF4-FFF2-40B4-BE49-F238E27FC236}">
                <a16:creationId xmlns:a16="http://schemas.microsoft.com/office/drawing/2014/main" id="{0FADCC31-E635-BAB6-9A9A-106C2F1E8CFD}"/>
              </a:ext>
            </a:extLst>
          </p:cNvPr>
          <p:cNvSpPr>
            <a:spLocks noGrp="1"/>
          </p:cNvSpPr>
          <p:nvPr>
            <p:ph type="sldNum" sz="quarter" idx="12"/>
          </p:nvPr>
        </p:nvSpPr>
        <p:spPr/>
        <p:txBody>
          <a:bodyPr/>
          <a:lstStyle/>
          <a:p>
            <a:fld id="{35BFCE43-EE8A-454E-AEBD-3D2B76204578}" type="slidenum">
              <a:rPr lang="en-US" smtClean="0"/>
              <a:t>66</a:t>
            </a:fld>
            <a:endParaRPr lang="en-US"/>
          </a:p>
        </p:txBody>
      </p:sp>
    </p:spTree>
    <p:extLst>
      <p:ext uri="{BB962C8B-B14F-4D97-AF65-F5344CB8AC3E}">
        <p14:creationId xmlns:p14="http://schemas.microsoft.com/office/powerpoint/2010/main" val="1101037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and white logo&#10;&#10;Description automatically generated">
            <a:extLst>
              <a:ext uri="{FF2B5EF4-FFF2-40B4-BE49-F238E27FC236}">
                <a16:creationId xmlns:a16="http://schemas.microsoft.com/office/drawing/2014/main" id="{7EE1D472-BCCF-61F6-0193-5DA0ACE25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480" y="5750243"/>
            <a:ext cx="1740080" cy="773527"/>
          </a:xfrm>
          <a:prstGeom prst="rect">
            <a:avLst/>
          </a:prstGeom>
        </p:spPr>
      </p:pic>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A1CF46-CB02-8C16-A3C3-A58923265908}"/>
              </a:ext>
            </a:extLst>
          </p:cNvPr>
          <p:cNvSpPr>
            <a:spLocks noGrp="1"/>
          </p:cNvSpPr>
          <p:nvPr>
            <p:ph type="title"/>
          </p:nvPr>
        </p:nvSpPr>
        <p:spPr>
          <a:xfrm>
            <a:off x="47873" y="334230"/>
            <a:ext cx="4040744" cy="2149928"/>
          </a:xfrm>
        </p:spPr>
        <p:txBody>
          <a:bodyPr vert="horz" lIns="91440" tIns="45720" rIns="91440" bIns="45720" rtlCol="0" anchor="t">
            <a:normAutofit/>
          </a:bodyPr>
          <a:lstStyle/>
          <a:p>
            <a:r>
              <a:rPr lang="en-US" sz="3100" kern="1200" dirty="0">
                <a:solidFill>
                  <a:srgbClr val="FFFFFF"/>
                </a:solidFill>
                <a:latin typeface="Playfair Display" panose="00000500000000000000" pitchFamily="2" charset="0"/>
              </a:rPr>
              <a:t>Roberts Rules of Order - Motions</a:t>
            </a:r>
          </a:p>
        </p:txBody>
      </p:sp>
      <p:sp>
        <p:nvSpPr>
          <p:cNvPr id="3" name="Title 1">
            <a:extLst>
              <a:ext uri="{FF2B5EF4-FFF2-40B4-BE49-F238E27FC236}">
                <a16:creationId xmlns:a16="http://schemas.microsoft.com/office/drawing/2014/main" id="{D40D6A0C-6BE8-5593-9055-201E2414204F}"/>
              </a:ext>
            </a:extLst>
          </p:cNvPr>
          <p:cNvSpPr txBox="1">
            <a:spLocks/>
          </p:cNvSpPr>
          <p:nvPr/>
        </p:nvSpPr>
        <p:spPr>
          <a:xfrm>
            <a:off x="154645" y="2628639"/>
            <a:ext cx="4040744" cy="35092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100" b="0" i="0" u="none" strike="noStrike" kern="1200" cap="none" spc="0" normalizeH="0" baseline="0" noProof="0" dirty="0">
              <a:ln>
                <a:noFill/>
              </a:ln>
              <a:solidFill>
                <a:srgbClr val="FFFFFF"/>
              </a:solidFill>
              <a:effectLst/>
              <a:uLnTx/>
              <a:uFillTx/>
              <a:latin typeface="Montserrat" panose="00000500000000000000" pitchFamily="50" charset="0"/>
              <a:ea typeface="+mj-ea"/>
              <a:cs typeface="+mj-cs"/>
            </a:endParaRPr>
          </a:p>
        </p:txBody>
      </p:sp>
      <p:sp>
        <p:nvSpPr>
          <p:cNvPr id="8" name="Content Placeholder 7">
            <a:extLst>
              <a:ext uri="{FF2B5EF4-FFF2-40B4-BE49-F238E27FC236}">
                <a16:creationId xmlns:a16="http://schemas.microsoft.com/office/drawing/2014/main" id="{EB4D05CE-E634-7011-3225-30467CAA983C}"/>
              </a:ext>
            </a:extLst>
          </p:cNvPr>
          <p:cNvSpPr>
            <a:spLocks noGrp="1"/>
          </p:cNvSpPr>
          <p:nvPr>
            <p:ph idx="1"/>
          </p:nvPr>
        </p:nvSpPr>
        <p:spPr>
          <a:xfrm>
            <a:off x="4784376" y="334230"/>
            <a:ext cx="6569423" cy="6249450"/>
          </a:xfrm>
        </p:spPr>
        <p:txBody>
          <a:bodyPr>
            <a:normAutofit fontScale="62500" lnSpcReduction="20000"/>
          </a:bodyPr>
          <a:lstStyle/>
          <a:p>
            <a:pPr marL="361950" indent="-285750">
              <a:lnSpc>
                <a:spcPct val="100000"/>
              </a:lnSpc>
              <a:spcBef>
                <a:spcPts val="1000"/>
              </a:spcBef>
              <a:buClr>
                <a:schemeClr val="dk1"/>
              </a:buClr>
              <a:buSzPts val="2400"/>
              <a:buFont typeface="Arial" panose="020B0604020202020204" pitchFamily="34" charset="0"/>
              <a:buChar char="•"/>
            </a:pPr>
            <a:r>
              <a:rPr lang="en-US" sz="2800" b="0" dirty="0">
                <a:solidFill>
                  <a:schemeClr val="tx1"/>
                </a:solidFill>
                <a:ea typeface="Arial"/>
                <a:cs typeface="Times New Roman" panose="02020603050405020304" pitchFamily="18" charset="0"/>
                <a:sym typeface="Arial"/>
              </a:rPr>
              <a:t>Items of business are considered one at a time in the order on the approved Agenda.</a:t>
            </a:r>
            <a:endParaRPr lang="en-US" sz="2800" dirty="0">
              <a:solidFill>
                <a:schemeClr val="tx1"/>
              </a:solidFill>
              <a:ea typeface="Arial"/>
              <a:cs typeface="Times New Roman" panose="02020603050405020304" pitchFamily="18" charset="0"/>
              <a:sym typeface="Arial"/>
            </a:endParaRPr>
          </a:p>
          <a:p>
            <a:pPr marL="361950" indent="-285750">
              <a:lnSpc>
                <a:spcPct val="100000"/>
              </a:lnSpc>
              <a:spcBef>
                <a:spcPts val="1000"/>
              </a:spcBef>
              <a:buClr>
                <a:schemeClr val="dk1"/>
              </a:buClr>
              <a:buSzPts val="2400"/>
              <a:buFont typeface="Arial" panose="020B0604020202020204" pitchFamily="34" charset="0"/>
              <a:buChar char="•"/>
            </a:pPr>
            <a:r>
              <a:rPr lang="en-US" sz="2800" b="0" dirty="0">
                <a:solidFill>
                  <a:schemeClr val="tx1"/>
                </a:solidFill>
                <a:ea typeface="Arial"/>
                <a:cs typeface="Times New Roman" panose="02020603050405020304" pitchFamily="18" charset="0"/>
                <a:sym typeface="Arial"/>
              </a:rPr>
              <a:t>For the motion to proceed, it must be directly related to the Agenda </a:t>
            </a:r>
            <a:r>
              <a:rPr lang="en-US" sz="2800" dirty="0">
                <a:solidFill>
                  <a:schemeClr val="tx1"/>
                </a:solidFill>
                <a:ea typeface="Arial"/>
                <a:cs typeface="Times New Roman" panose="02020603050405020304" pitchFamily="18" charset="0"/>
                <a:sym typeface="Arial"/>
              </a:rPr>
              <a:t>item </a:t>
            </a:r>
            <a:r>
              <a:rPr lang="en-US" sz="2800" b="0" dirty="0">
                <a:solidFill>
                  <a:schemeClr val="tx1"/>
                </a:solidFill>
                <a:ea typeface="Arial"/>
                <a:cs typeface="Times New Roman" panose="02020603050405020304" pitchFamily="18" charset="0"/>
                <a:sym typeface="Arial"/>
              </a:rPr>
              <a:t>being considered.</a:t>
            </a:r>
          </a:p>
          <a:p>
            <a:pPr marL="361950" indent="-285750">
              <a:lnSpc>
                <a:spcPct val="100000"/>
              </a:lnSpc>
              <a:spcBef>
                <a:spcPts val="1000"/>
              </a:spcBef>
              <a:buClr>
                <a:schemeClr val="dk1"/>
              </a:buClr>
              <a:buSzPts val="2400"/>
              <a:buFont typeface="Arial" panose="020B0604020202020204" pitchFamily="34" charset="0"/>
              <a:buChar char="•"/>
            </a:pPr>
            <a:r>
              <a:rPr lang="en-US" altLang="en-US" sz="2800" dirty="0">
                <a:solidFill>
                  <a:schemeClr val="tx1"/>
                </a:solidFill>
              </a:rPr>
              <a:t>For Motions, the Board member must obtain recognition to speak by the Chair, and state “I move that” or “I propose that” for motions, and state your motion.</a:t>
            </a:r>
          </a:p>
          <a:p>
            <a:pPr marL="361950" indent="-285750">
              <a:lnSpc>
                <a:spcPct val="100000"/>
              </a:lnSpc>
              <a:spcBef>
                <a:spcPts val="1000"/>
              </a:spcBef>
              <a:buClr>
                <a:schemeClr val="dk1"/>
              </a:buClr>
              <a:buSzPts val="2400"/>
              <a:buFont typeface="Arial" panose="020B0604020202020204" pitchFamily="34" charset="0"/>
              <a:buChar char="•"/>
            </a:pPr>
            <a:r>
              <a:rPr lang="en-US" altLang="en-US" sz="2800" dirty="0">
                <a:solidFill>
                  <a:schemeClr val="tx1"/>
                </a:solidFill>
              </a:rPr>
              <a:t>For Resolutions, say “</a:t>
            </a:r>
            <a:r>
              <a:rPr lang="en-US" altLang="en-US" dirty="0"/>
              <a:t>M</a:t>
            </a:r>
            <a:r>
              <a:rPr lang="en-US" altLang="en-US" sz="2800" dirty="0">
                <a:solidFill>
                  <a:schemeClr val="tx1"/>
                </a:solidFill>
              </a:rPr>
              <a:t>otion to approve the resolution” or “I offer the following resolution.” and state the resolution or have the resolution read by the Secretary or College Center Director.  </a:t>
            </a:r>
          </a:p>
          <a:p>
            <a:pPr marL="361950" indent="-285750">
              <a:lnSpc>
                <a:spcPct val="100000"/>
              </a:lnSpc>
              <a:spcBef>
                <a:spcPts val="1000"/>
              </a:spcBef>
              <a:buClr>
                <a:schemeClr val="dk1"/>
              </a:buClr>
              <a:buSzPts val="2400"/>
              <a:buFont typeface="Arial" panose="020B0604020202020204" pitchFamily="34" charset="0"/>
              <a:buChar char="•"/>
            </a:pPr>
            <a:r>
              <a:rPr lang="en-US" altLang="en-US" sz="2800" dirty="0">
                <a:solidFill>
                  <a:schemeClr val="tx1"/>
                </a:solidFill>
              </a:rPr>
              <a:t>The Chair should then ask if there is a second to the motion.  If a second is obtained, then the Chair can but does not have to “State the question,” which means the Chair  restates the motion made. RRO does allow the Chair to tell the Secretary to state the motion. This ensures the Board members know what they are voting on. </a:t>
            </a:r>
          </a:p>
          <a:p>
            <a:pPr marL="361950" indent="-285750">
              <a:lnSpc>
                <a:spcPct val="100000"/>
              </a:lnSpc>
              <a:spcBef>
                <a:spcPts val="1000"/>
              </a:spcBef>
              <a:buClr>
                <a:schemeClr val="dk1"/>
              </a:buClr>
              <a:buSzPts val="2400"/>
              <a:buFont typeface="Arial" panose="020B0604020202020204" pitchFamily="34" charset="0"/>
              <a:buChar char="•"/>
            </a:pPr>
            <a:r>
              <a:rPr lang="en-US" altLang="en-US" sz="2800" dirty="0">
                <a:solidFill>
                  <a:schemeClr val="tx1"/>
                </a:solidFill>
              </a:rPr>
              <a:t> Following the “stating of the question” the Chair calls for discussion.  After all debate and discussion has ended, if there are no motions to amend the original motion,  to table to motion, or other motions directly related to the handling of the original motion, the Chair should “Call for the Question” and the vote is taken on the Motion or Resolution.</a:t>
            </a:r>
            <a:endParaRPr lang="en-US" sz="2800" b="0" dirty="0">
              <a:solidFill>
                <a:schemeClr val="tx1"/>
              </a:solidFill>
              <a:ea typeface="Arial"/>
              <a:cs typeface="Times New Roman" panose="02020603050405020304" pitchFamily="18" charset="0"/>
              <a:sym typeface="Arial"/>
            </a:endParaRPr>
          </a:p>
          <a:p>
            <a:endParaRPr lang="en-US" dirty="0"/>
          </a:p>
        </p:txBody>
      </p:sp>
      <p:sp>
        <p:nvSpPr>
          <p:cNvPr id="12" name="TextBox 11">
            <a:extLst>
              <a:ext uri="{FF2B5EF4-FFF2-40B4-BE49-F238E27FC236}">
                <a16:creationId xmlns:a16="http://schemas.microsoft.com/office/drawing/2014/main" id="{27E8523E-9C99-7F2B-A0BF-32F12655A7FC}"/>
              </a:ext>
            </a:extLst>
          </p:cNvPr>
          <p:cNvSpPr txBox="1"/>
          <p:nvPr/>
        </p:nvSpPr>
        <p:spPr>
          <a:xfrm>
            <a:off x="-51126" y="2693325"/>
            <a:ext cx="3761820" cy="3017493"/>
          </a:xfrm>
          <a:prstGeom prst="rect">
            <a:avLst/>
          </a:prstGeom>
          <a:noFill/>
        </p:spPr>
        <p:txBody>
          <a:bodyPr wrap="square">
            <a:spAutoFit/>
          </a:bodyPr>
          <a:lstStyle/>
          <a:p>
            <a:pPr marL="342900" marR="0" lvl="0" indent="0" algn="l" defTabSz="914400" rtl="0" eaLnBrk="1" fontAlgn="auto" latinLnBrk="0" hangingPunct="1">
              <a:lnSpc>
                <a:spcPct val="115000"/>
              </a:lnSpc>
              <a:spcBef>
                <a:spcPts val="56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Arial"/>
                <a:cs typeface="Times New Roman" panose="02020603050405020304" pitchFamily="18" charset="0"/>
                <a:sym typeface="Arial"/>
              </a:rPr>
              <a:t>A motion is made to introduce items for their consideration and to make a recommendation to act upon it. </a:t>
            </a:r>
          </a:p>
          <a:p>
            <a:pPr marL="342900" marR="0" lvl="0" indent="0" algn="l" defTabSz="914400" rtl="0" eaLnBrk="1" fontAlgn="auto" latinLnBrk="0" hangingPunct="1">
              <a:lnSpc>
                <a:spcPct val="115000"/>
              </a:lnSpc>
              <a:spcBef>
                <a:spcPts val="56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Official action of the Board is taken by Motion or Resolution only.  If no motion or resolution is passed, then no Board action was taken. </a:t>
            </a:r>
          </a:p>
        </p:txBody>
      </p:sp>
      <p:sp>
        <p:nvSpPr>
          <p:cNvPr id="4" name="Slide Number Placeholder 3">
            <a:extLst>
              <a:ext uri="{FF2B5EF4-FFF2-40B4-BE49-F238E27FC236}">
                <a16:creationId xmlns:a16="http://schemas.microsoft.com/office/drawing/2014/main" id="{9B2C0A0C-A287-8736-80DB-6DAF89E1BDF2}"/>
              </a:ext>
            </a:extLst>
          </p:cNvPr>
          <p:cNvSpPr>
            <a:spLocks noGrp="1"/>
          </p:cNvSpPr>
          <p:nvPr>
            <p:ph type="sldNum" sz="quarter" idx="12"/>
          </p:nvPr>
        </p:nvSpPr>
        <p:spPr/>
        <p:txBody>
          <a:bodyPr/>
          <a:lstStyle/>
          <a:p>
            <a:fld id="{35BFCE43-EE8A-454E-AEBD-3D2B76204578}" type="slidenum">
              <a:rPr lang="en-US" smtClean="0"/>
              <a:t>67</a:t>
            </a:fld>
            <a:endParaRPr lang="en-US"/>
          </a:p>
        </p:txBody>
      </p:sp>
    </p:spTree>
    <p:extLst>
      <p:ext uri="{BB962C8B-B14F-4D97-AF65-F5344CB8AC3E}">
        <p14:creationId xmlns:p14="http://schemas.microsoft.com/office/powerpoint/2010/main" val="24134220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FD05F9-E889-58C6-0BC1-B89C2133E94A}"/>
              </a:ext>
            </a:extLst>
          </p:cNvPr>
          <p:cNvSpPr>
            <a:spLocks noGrp="1"/>
          </p:cNvSpPr>
          <p:nvPr>
            <p:ph type="title"/>
          </p:nvPr>
        </p:nvSpPr>
        <p:spPr>
          <a:xfrm>
            <a:off x="-21522" y="295433"/>
            <a:ext cx="3871094" cy="2208335"/>
          </a:xfrm>
        </p:spPr>
        <p:txBody>
          <a:bodyPr vert="horz" lIns="91440" tIns="45720" rIns="91440" bIns="45720" rtlCol="0" anchor="t">
            <a:normAutofit/>
          </a:bodyPr>
          <a:lstStyle/>
          <a:p>
            <a:r>
              <a:rPr lang="en-US" sz="3600" kern="1200" dirty="0">
                <a:solidFill>
                  <a:srgbClr val="FFFFFF"/>
                </a:solidFill>
                <a:latin typeface="Playfair Display" panose="00000500000000000000" pitchFamily="2" charset="0"/>
              </a:rPr>
              <a:t>Roberts Rules of Order </a:t>
            </a:r>
          </a:p>
        </p:txBody>
      </p:sp>
      <p:sp>
        <p:nvSpPr>
          <p:cNvPr id="5" name="Title 1">
            <a:extLst>
              <a:ext uri="{FF2B5EF4-FFF2-40B4-BE49-F238E27FC236}">
                <a16:creationId xmlns:a16="http://schemas.microsoft.com/office/drawing/2014/main" id="{0AAC0053-C9E0-CC4B-ECC1-240FC65F2A4B}"/>
              </a:ext>
            </a:extLst>
          </p:cNvPr>
          <p:cNvSpPr txBox="1">
            <a:spLocks/>
          </p:cNvSpPr>
          <p:nvPr/>
        </p:nvSpPr>
        <p:spPr>
          <a:xfrm>
            <a:off x="165116" y="2320489"/>
            <a:ext cx="3882401" cy="506792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ontserrat" panose="00000500000000000000" pitchFamily="50" charset="0"/>
                <a:ea typeface="+mj-ea"/>
                <a:cs typeface="+mj-cs"/>
              </a:rPr>
              <a:t> </a:t>
            </a:r>
          </a:p>
        </p:txBody>
      </p:sp>
      <p:pic>
        <p:nvPicPr>
          <p:cNvPr id="8" name="Google Shape;1689;p46">
            <a:extLst>
              <a:ext uri="{FF2B5EF4-FFF2-40B4-BE49-F238E27FC236}">
                <a16:creationId xmlns:a16="http://schemas.microsoft.com/office/drawing/2014/main" id="{29915BB6-84CD-62AC-0548-05DD01D89F9D}"/>
              </a:ext>
            </a:extLst>
          </p:cNvPr>
          <p:cNvPicPr preferRelativeResize="0">
            <a:picLocks noGrp="1"/>
          </p:cNvPicPr>
          <p:nvPr>
            <p:ph idx="1"/>
          </p:nvPr>
        </p:nvPicPr>
        <p:blipFill>
          <a:blip r:embed="rId3">
            <a:alphaModFix/>
          </a:blip>
          <a:stretch>
            <a:fillRect/>
          </a:stretch>
        </p:blipFill>
        <p:spPr>
          <a:xfrm>
            <a:off x="4203721" y="996992"/>
            <a:ext cx="7988279" cy="4324226"/>
          </a:xfrm>
          <a:prstGeom prst="rect">
            <a:avLst/>
          </a:prstGeom>
          <a:noFill/>
          <a:ln>
            <a:noFill/>
          </a:ln>
        </p:spPr>
      </p:pic>
      <p:sp>
        <p:nvSpPr>
          <p:cNvPr id="10" name="TextBox 9">
            <a:extLst>
              <a:ext uri="{FF2B5EF4-FFF2-40B4-BE49-F238E27FC236}">
                <a16:creationId xmlns:a16="http://schemas.microsoft.com/office/drawing/2014/main" id="{04DD220A-7DEE-65A5-F5AD-5EE801E4B16E}"/>
              </a:ext>
            </a:extLst>
          </p:cNvPr>
          <p:cNvSpPr txBox="1"/>
          <p:nvPr/>
        </p:nvSpPr>
        <p:spPr>
          <a:xfrm>
            <a:off x="457202" y="2843489"/>
            <a:ext cx="350716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8 Steps to Making a Motion</a:t>
            </a:r>
          </a:p>
        </p:txBody>
      </p:sp>
      <p:sp>
        <p:nvSpPr>
          <p:cNvPr id="3" name="Slide Number Placeholder 2">
            <a:extLst>
              <a:ext uri="{FF2B5EF4-FFF2-40B4-BE49-F238E27FC236}">
                <a16:creationId xmlns:a16="http://schemas.microsoft.com/office/drawing/2014/main" id="{0AAEA84D-6B06-36BA-1E44-40E9EA6842ED}"/>
              </a:ext>
            </a:extLst>
          </p:cNvPr>
          <p:cNvSpPr>
            <a:spLocks noGrp="1"/>
          </p:cNvSpPr>
          <p:nvPr>
            <p:ph type="sldNum" sz="quarter" idx="12"/>
          </p:nvPr>
        </p:nvSpPr>
        <p:spPr/>
        <p:txBody>
          <a:bodyPr/>
          <a:lstStyle/>
          <a:p>
            <a:fld id="{35BFCE43-EE8A-454E-AEBD-3D2B76204578}" type="slidenum">
              <a:rPr lang="en-US" smtClean="0"/>
              <a:t>68</a:t>
            </a:fld>
            <a:endParaRPr lang="en-US"/>
          </a:p>
        </p:txBody>
      </p:sp>
    </p:spTree>
    <p:extLst>
      <p:ext uri="{BB962C8B-B14F-4D97-AF65-F5344CB8AC3E}">
        <p14:creationId xmlns:p14="http://schemas.microsoft.com/office/powerpoint/2010/main" val="3259882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04FC9F-673F-20CE-1953-3B19536066EC}"/>
              </a:ext>
            </a:extLst>
          </p:cNvPr>
          <p:cNvSpPr>
            <a:spLocks noGrp="1"/>
          </p:cNvSpPr>
          <p:nvPr>
            <p:ph type="title"/>
          </p:nvPr>
        </p:nvSpPr>
        <p:spPr>
          <a:xfrm>
            <a:off x="44310" y="237995"/>
            <a:ext cx="3496559" cy="1083253"/>
          </a:xfrm>
        </p:spPr>
        <p:txBody>
          <a:bodyPr vert="horz" lIns="91440" tIns="45720" rIns="91440" bIns="45720" rtlCol="0" anchor="t">
            <a:normAutofit fontScale="90000"/>
          </a:bodyPr>
          <a:lstStyle/>
          <a:p>
            <a:r>
              <a:rPr lang="en-US" sz="3600" kern="1200" dirty="0">
                <a:solidFill>
                  <a:srgbClr val="FFFFFF"/>
                </a:solidFill>
                <a:latin typeface="Playfair Display" panose="00000500000000000000" pitchFamily="2" charset="0"/>
              </a:rPr>
              <a:t>Roberts Rules of Order </a:t>
            </a:r>
            <a:br>
              <a:rPr lang="en-US" sz="3600" kern="1200" dirty="0">
                <a:solidFill>
                  <a:srgbClr val="FFFFFF"/>
                </a:solidFill>
                <a:latin typeface="Playfair Display" panose="00000500000000000000" pitchFamily="2" charset="0"/>
              </a:rPr>
            </a:br>
            <a:br>
              <a:rPr lang="en-US" sz="2000" kern="1200" dirty="0">
                <a:solidFill>
                  <a:srgbClr val="FFFFFF"/>
                </a:solidFill>
                <a:latin typeface="+mj-lt"/>
                <a:ea typeface="+mj-ea"/>
                <a:cs typeface="+mj-cs"/>
              </a:rPr>
            </a:br>
            <a:br>
              <a:rPr lang="en-US" sz="3600" dirty="0">
                <a:solidFill>
                  <a:srgbClr val="FFFFFF"/>
                </a:solidFill>
              </a:rPr>
            </a:br>
            <a:endParaRPr lang="en-US" sz="3600" kern="1200" dirty="0">
              <a:solidFill>
                <a:srgbClr val="FFFFFF"/>
              </a:solidFill>
              <a:latin typeface="+mj-lt"/>
              <a:ea typeface="+mj-ea"/>
              <a:cs typeface="+mj-cs"/>
            </a:endParaRPr>
          </a:p>
        </p:txBody>
      </p:sp>
      <p:sp>
        <p:nvSpPr>
          <p:cNvPr id="3" name="Title 1">
            <a:extLst>
              <a:ext uri="{FF2B5EF4-FFF2-40B4-BE49-F238E27FC236}">
                <a16:creationId xmlns:a16="http://schemas.microsoft.com/office/drawing/2014/main" id="{1892F288-D9D0-932F-85C6-C4370455996E}"/>
              </a:ext>
            </a:extLst>
          </p:cNvPr>
          <p:cNvSpPr txBox="1">
            <a:spLocks/>
          </p:cNvSpPr>
          <p:nvPr/>
        </p:nvSpPr>
        <p:spPr>
          <a:xfrm>
            <a:off x="180189" y="2449141"/>
            <a:ext cx="3678226" cy="37623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
        <p:nvSpPr>
          <p:cNvPr id="7" name="Content Placeholder 6">
            <a:extLst>
              <a:ext uri="{FF2B5EF4-FFF2-40B4-BE49-F238E27FC236}">
                <a16:creationId xmlns:a16="http://schemas.microsoft.com/office/drawing/2014/main" id="{42D1D2F0-620B-7BD1-8792-2AB854FA5595}"/>
              </a:ext>
            </a:extLst>
          </p:cNvPr>
          <p:cNvSpPr>
            <a:spLocks noGrp="1"/>
          </p:cNvSpPr>
          <p:nvPr>
            <p:ph idx="1"/>
          </p:nvPr>
        </p:nvSpPr>
        <p:spPr>
          <a:xfrm>
            <a:off x="4143839" y="334230"/>
            <a:ext cx="7867971" cy="6467726"/>
          </a:xfrm>
        </p:spPr>
        <p:txBody>
          <a:bodyPr>
            <a:normAutofit fontScale="25000" lnSpcReduction="20000"/>
          </a:bodyPr>
          <a:lstStyle/>
          <a:p>
            <a:r>
              <a:rPr lang="en-US" sz="6400" dirty="0"/>
              <a:t>When a Main motion is made, and on the floor, no other business should be discussed until final action is taken on the motion – The most common actions include: </a:t>
            </a:r>
          </a:p>
          <a:p>
            <a:pPr lvl="1"/>
            <a:r>
              <a:rPr lang="en-US" sz="5600" dirty="0"/>
              <a:t>to vote on it</a:t>
            </a:r>
          </a:p>
          <a:p>
            <a:pPr lvl="1"/>
            <a:r>
              <a:rPr lang="en-US" sz="5600" dirty="0"/>
              <a:t>to table it for later discussion</a:t>
            </a:r>
          </a:p>
          <a:p>
            <a:pPr lvl="1"/>
            <a:r>
              <a:rPr lang="en-US" sz="5600" dirty="0"/>
              <a:t>to call it out of order due to a lack of a second</a:t>
            </a:r>
          </a:p>
          <a:p>
            <a:pPr lvl="1"/>
            <a:r>
              <a:rPr lang="en-US" sz="5600" dirty="0"/>
              <a:t>to amend it.  </a:t>
            </a:r>
          </a:p>
          <a:p>
            <a:r>
              <a:rPr lang="en-US" sz="6400" dirty="0"/>
              <a:t>If a Board member brings up an issue for discussion that is not about the motion, the Chair should call the Board member out of order until the consideration of the Motion is complete. This can be accomplished by calling for a “Point of Order” by any Board member or the Chair may call a point of order themselves.</a:t>
            </a:r>
          </a:p>
          <a:p>
            <a:r>
              <a:rPr lang="en-US" sz="6400" b="1" dirty="0"/>
              <a:t>Amending a Motion once made and Seconded. </a:t>
            </a:r>
            <a:r>
              <a:rPr lang="en-US" sz="6400" dirty="0"/>
              <a:t>If there is a motion made to amend the original motion, then it is good business practice to ask if the original motion maker would agree to amend their original motion.  If they do, the Chair must also ask if the person seconding the original motion will still second the amended motion.  If they will, then the Chair would ask if there is any objection to amending the motion.  If there is none, the Chair would state the amended motion and call for discussion or debate.  Once debate or discussion is concluded on the amended motion, then the Chair calls for the vote.  If the original motion maker does not agree to amend their motion, or there is objection to amending the motion, the Chair would proceed to call for a second on the motion to amend, then discussion on the motion to amend the motion, and then call for the vote on the motion to amend.  If rejected, discussion and vote on the original motion would proceed.  This would also be followed by any motion  for different action. RRO does not have this as a procedure.  So any Board member can object to this procedure. </a:t>
            </a:r>
          </a:p>
          <a:p>
            <a:r>
              <a:rPr lang="en-US" sz="6400" b="1" dirty="0"/>
              <a:t>Tabling a Motion.  </a:t>
            </a:r>
            <a:r>
              <a:rPr lang="en-US" sz="6400" dirty="0"/>
              <a:t>Once a motion and second is made and discussion is called for by the Chair, any Board member when recognized by the Chair may make a motion to “table” the motion.  If that happens, discussion on the original motion stops.  The Chair calls for a second on the Motion to Table. If a Second happens, call for Discussion.  Once discussion ends, vote on the Motion to Table. </a:t>
            </a:r>
          </a:p>
          <a:p>
            <a:r>
              <a:rPr lang="en-US" sz="6400" dirty="0"/>
              <a:t>If there is no second to the motion, the motion fails due to lack of a second. </a:t>
            </a:r>
          </a:p>
          <a:p>
            <a:r>
              <a:rPr lang="en-US" sz="6400" dirty="0"/>
              <a:t>Once a motion is made in a meeting, if it fails, you cannot make the same motion again, unless you make a motion to reconsider the motion or to reconsider and amend the motion.  RRO Article VI (36) governs reconsideration motions. </a:t>
            </a:r>
          </a:p>
          <a:p>
            <a:pPr marL="0" indent="0">
              <a:buNone/>
            </a:pPr>
            <a:endParaRPr lang="en-US" dirty="0"/>
          </a:p>
        </p:txBody>
      </p:sp>
      <p:sp>
        <p:nvSpPr>
          <p:cNvPr id="8" name="TextBox 7">
            <a:extLst>
              <a:ext uri="{FF2B5EF4-FFF2-40B4-BE49-F238E27FC236}">
                <a16:creationId xmlns:a16="http://schemas.microsoft.com/office/drawing/2014/main" id="{D0E0A6A0-2EFE-C1AA-5407-2DBAADB3B1EE}"/>
              </a:ext>
            </a:extLst>
          </p:cNvPr>
          <p:cNvSpPr txBox="1"/>
          <p:nvPr/>
        </p:nvSpPr>
        <p:spPr>
          <a:xfrm>
            <a:off x="666627" y="2790395"/>
            <a:ext cx="304996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Common Questions About Motions Procedure</a:t>
            </a:r>
          </a:p>
        </p:txBody>
      </p:sp>
      <p:sp>
        <p:nvSpPr>
          <p:cNvPr id="4" name="Slide Number Placeholder 3">
            <a:extLst>
              <a:ext uri="{FF2B5EF4-FFF2-40B4-BE49-F238E27FC236}">
                <a16:creationId xmlns:a16="http://schemas.microsoft.com/office/drawing/2014/main" id="{E05083EF-D190-AFD8-5286-E7A87D3EF746}"/>
              </a:ext>
            </a:extLst>
          </p:cNvPr>
          <p:cNvSpPr>
            <a:spLocks noGrp="1"/>
          </p:cNvSpPr>
          <p:nvPr>
            <p:ph type="sldNum" sz="quarter" idx="12"/>
          </p:nvPr>
        </p:nvSpPr>
        <p:spPr/>
        <p:txBody>
          <a:bodyPr/>
          <a:lstStyle/>
          <a:p>
            <a:fld id="{35BFCE43-EE8A-454E-AEBD-3D2B76204578}" type="slidenum">
              <a:rPr lang="en-US" smtClean="0"/>
              <a:t>69</a:t>
            </a:fld>
            <a:endParaRPr lang="en-US"/>
          </a:p>
        </p:txBody>
      </p:sp>
    </p:spTree>
    <p:extLst>
      <p:ext uri="{BB962C8B-B14F-4D97-AF65-F5344CB8AC3E}">
        <p14:creationId xmlns:p14="http://schemas.microsoft.com/office/powerpoint/2010/main" val="714478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85ADAF-5876-0A97-FD97-D754FA22CEEF}"/>
              </a:ext>
            </a:extLst>
          </p:cNvPr>
          <p:cNvSpPr>
            <a:spLocks noGrp="1"/>
          </p:cNvSpPr>
          <p:nvPr>
            <p:ph type="title"/>
          </p:nvPr>
        </p:nvSpPr>
        <p:spPr>
          <a:xfrm>
            <a:off x="838200" y="556995"/>
            <a:ext cx="10515600" cy="1133693"/>
          </a:xfrm>
        </p:spPr>
        <p:txBody>
          <a:bodyPr>
            <a:normAutofit/>
          </a:bodyPr>
          <a:lstStyle/>
          <a:p>
            <a:pPr algn="ctr"/>
            <a:r>
              <a:rPr lang="en-US" sz="5200"/>
              <a:t>School Board’s Primary Roles </a:t>
            </a:r>
            <a:endParaRPr lang="en-US" sz="5200" dirty="0"/>
          </a:p>
        </p:txBody>
      </p:sp>
      <p:graphicFrame>
        <p:nvGraphicFramePr>
          <p:cNvPr id="5" name="Content Placeholder 2">
            <a:extLst>
              <a:ext uri="{FF2B5EF4-FFF2-40B4-BE49-F238E27FC236}">
                <a16:creationId xmlns:a16="http://schemas.microsoft.com/office/drawing/2014/main" id="{46D693EF-DE9C-42F7-6045-360942B43E9E}"/>
              </a:ext>
            </a:extLst>
          </p:cNvPr>
          <p:cNvGraphicFramePr>
            <a:graphicFrameLocks noGrp="1"/>
          </p:cNvGraphicFramePr>
          <p:nvPr>
            <p:ph idx="1"/>
            <p:extLst>
              <p:ext uri="{D42A27DB-BD31-4B8C-83A1-F6EECF244321}">
                <p14:modId xmlns:p14="http://schemas.microsoft.com/office/powerpoint/2010/main" val="334715157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AD4C17EC-3EE0-DAB1-4B07-4653AF2FCD6F}"/>
              </a:ext>
            </a:extLst>
          </p:cNvPr>
          <p:cNvSpPr>
            <a:spLocks noGrp="1"/>
          </p:cNvSpPr>
          <p:nvPr>
            <p:ph type="sldNum" sz="quarter" idx="12"/>
          </p:nvPr>
        </p:nvSpPr>
        <p:spPr/>
        <p:txBody>
          <a:bodyPr/>
          <a:lstStyle/>
          <a:p>
            <a:fld id="{35BFCE43-EE8A-454E-AEBD-3D2B76204578}" type="slidenum">
              <a:rPr lang="en-US" smtClean="0"/>
              <a:t>7</a:t>
            </a:fld>
            <a:endParaRPr lang="en-US"/>
          </a:p>
        </p:txBody>
      </p:sp>
    </p:spTree>
    <p:extLst>
      <p:ext uri="{BB962C8B-B14F-4D97-AF65-F5344CB8AC3E}">
        <p14:creationId xmlns:p14="http://schemas.microsoft.com/office/powerpoint/2010/main" val="39612581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7362EB-AF96-8764-5EED-195CD750E817}"/>
              </a:ext>
            </a:extLst>
          </p:cNvPr>
          <p:cNvSpPr>
            <a:spLocks noGrp="1"/>
          </p:cNvSpPr>
          <p:nvPr>
            <p:ph type="title"/>
          </p:nvPr>
        </p:nvSpPr>
        <p:spPr>
          <a:xfrm>
            <a:off x="120557" y="174892"/>
            <a:ext cx="3480647" cy="2170952"/>
          </a:xfrm>
        </p:spPr>
        <p:txBody>
          <a:bodyPr vert="horz" lIns="91440" tIns="45720" rIns="91440" bIns="45720" rtlCol="0" anchor="t">
            <a:normAutofit/>
          </a:bodyPr>
          <a:lstStyle/>
          <a:p>
            <a:r>
              <a:rPr lang="en-US" sz="3200" kern="1200" dirty="0">
                <a:solidFill>
                  <a:srgbClr val="FFFFFF"/>
                </a:solidFill>
                <a:latin typeface="Playfair Display" panose="00000500000000000000" pitchFamily="2" charset="0"/>
              </a:rPr>
              <a:t>Roberts Rules of Order </a:t>
            </a:r>
          </a:p>
        </p:txBody>
      </p:sp>
      <p:sp>
        <p:nvSpPr>
          <p:cNvPr id="3" name="Title 1">
            <a:extLst>
              <a:ext uri="{FF2B5EF4-FFF2-40B4-BE49-F238E27FC236}">
                <a16:creationId xmlns:a16="http://schemas.microsoft.com/office/drawing/2014/main" id="{956D5248-13B8-552E-5192-899B21F8E76E}"/>
              </a:ext>
            </a:extLst>
          </p:cNvPr>
          <p:cNvSpPr txBox="1">
            <a:spLocks/>
          </p:cNvSpPr>
          <p:nvPr/>
        </p:nvSpPr>
        <p:spPr>
          <a:xfrm>
            <a:off x="202178" y="2520736"/>
            <a:ext cx="3717253" cy="53781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Montserrat" panose="00000500000000000000" pitchFamily="50" charset="0"/>
              <a:ea typeface="+mj-ea"/>
              <a:cs typeface="+mj-cs"/>
            </a:endParaRPr>
          </a:p>
        </p:txBody>
      </p:sp>
      <p:sp>
        <p:nvSpPr>
          <p:cNvPr id="7" name="Content Placeholder 6">
            <a:extLst>
              <a:ext uri="{FF2B5EF4-FFF2-40B4-BE49-F238E27FC236}">
                <a16:creationId xmlns:a16="http://schemas.microsoft.com/office/drawing/2014/main" id="{30D5334C-CC54-E591-2DAF-30E23EF6335D}"/>
              </a:ext>
            </a:extLst>
          </p:cNvPr>
          <p:cNvSpPr>
            <a:spLocks noGrp="1"/>
          </p:cNvSpPr>
          <p:nvPr>
            <p:ph idx="1"/>
          </p:nvPr>
        </p:nvSpPr>
        <p:spPr>
          <a:xfrm>
            <a:off x="4480486" y="478712"/>
            <a:ext cx="7509336" cy="6228854"/>
          </a:xfrm>
        </p:spPr>
        <p:txBody>
          <a:bodyPr>
            <a:normAutofit/>
          </a:bodyPr>
          <a:lstStyle/>
          <a:p>
            <a:r>
              <a:rPr lang="en-US" sz="1800" b="1" i="1" dirty="0">
                <a:solidFill>
                  <a:schemeClr val="tx1"/>
                </a:solidFill>
              </a:rPr>
              <a:t>Motion to Postpone Indefinitely </a:t>
            </a:r>
            <a:r>
              <a:rPr lang="en-US" sz="1800" dirty="0">
                <a:solidFill>
                  <a:schemeClr val="tx1"/>
                </a:solidFill>
              </a:rPr>
              <a:t>- made when the assembly does not want to take a position on the main question. Its adoption kills the main motion for the duration of the meeting and avoids a direct vote on the question. It is useful in disposing of a poor motion that cannot be either adopted or expressly rejected without possibly undesirable consequences. </a:t>
            </a:r>
          </a:p>
          <a:p>
            <a:r>
              <a:rPr lang="en-US" sz="1800" b="1" dirty="0">
                <a:solidFill>
                  <a:schemeClr val="tx1"/>
                </a:solidFill>
              </a:rPr>
              <a:t>Motion to Postpone Definitely (Postpone to a Certain Time) </a:t>
            </a:r>
            <a:r>
              <a:rPr lang="en-US" sz="1800" dirty="0">
                <a:solidFill>
                  <a:schemeClr val="tx1"/>
                </a:solidFill>
              </a:rPr>
              <a:t>- delays action until a certain time specified in the motion (not beyond the next regular business meeting).</a:t>
            </a:r>
          </a:p>
          <a:p>
            <a:r>
              <a:rPr lang="en-US" sz="1800" b="1" i="1" dirty="0">
                <a:solidFill>
                  <a:schemeClr val="tx1"/>
                </a:solidFill>
              </a:rPr>
              <a:t>Motion to Amend a Motion </a:t>
            </a:r>
            <a:r>
              <a:rPr lang="en-US" sz="1800" dirty="0">
                <a:solidFill>
                  <a:schemeClr val="tx1"/>
                </a:solidFill>
              </a:rPr>
              <a:t>- changes the wording of the main motion before it is voted upon. An amendment must be related to the main motion. Its acceptance does not adopt the motion thereby amended; that motion remains pending in its modified form. Rejection of an amendment leaves the pending motion worded as it was before the amendment was offered. </a:t>
            </a:r>
          </a:p>
          <a:p>
            <a:r>
              <a:rPr lang="en-US" sz="1800" b="1" dirty="0">
                <a:solidFill>
                  <a:schemeClr val="tx1"/>
                </a:solidFill>
              </a:rPr>
              <a:t>Motion to Refer (Commit</a:t>
            </a:r>
            <a:r>
              <a:rPr lang="en-US" sz="1800" dirty="0">
                <a:solidFill>
                  <a:schemeClr val="tx1"/>
                </a:solidFill>
              </a:rPr>
              <a:t>) - sends a pending motion to a standing committee, or to a specific person or position (College Cente</a:t>
            </a:r>
            <a:r>
              <a:rPr lang="en-US" sz="1800" dirty="0"/>
              <a:t>r Director, College Administration for example)</a:t>
            </a:r>
            <a:r>
              <a:rPr lang="en-US" sz="1800" dirty="0">
                <a:solidFill>
                  <a:schemeClr val="tx1"/>
                </a:solidFill>
              </a:rPr>
              <a:t>, for consideration. The motion to refer may include instructions to investigate, recommend, or take action, and may specify or require a report back to the Board on a specific timeline.</a:t>
            </a:r>
          </a:p>
          <a:p>
            <a:r>
              <a:rPr lang="en-US" sz="1800" b="1" dirty="0"/>
              <a:t>Motion to</a:t>
            </a:r>
            <a:r>
              <a:rPr lang="en-US" sz="1800" b="1" dirty="0">
                <a:solidFill>
                  <a:schemeClr val="tx1"/>
                </a:solidFill>
              </a:rPr>
              <a:t> Limit or Extend Debate </a:t>
            </a:r>
            <a:r>
              <a:rPr lang="en-US" sz="1800" dirty="0">
                <a:solidFill>
                  <a:schemeClr val="tx1"/>
                </a:solidFill>
              </a:rPr>
              <a:t>- is used (1) to reduce or increase the number or length of speeches permitted or (2) to require that debate be closed at a specified time. It requires a two-thirds vote.</a:t>
            </a:r>
          </a:p>
          <a:p>
            <a:pPr lvl="1"/>
            <a:endParaRPr lang="en-US" sz="1050" b="1" dirty="0">
              <a:solidFill>
                <a:schemeClr val="tx1"/>
              </a:solidFill>
            </a:endParaRPr>
          </a:p>
          <a:p>
            <a:endParaRPr lang="en-US" dirty="0"/>
          </a:p>
        </p:txBody>
      </p:sp>
      <p:sp>
        <p:nvSpPr>
          <p:cNvPr id="8" name="TextBox 7">
            <a:extLst>
              <a:ext uri="{FF2B5EF4-FFF2-40B4-BE49-F238E27FC236}">
                <a16:creationId xmlns:a16="http://schemas.microsoft.com/office/drawing/2014/main" id="{46A9F4F8-DC9B-5F25-535A-0A7651C399E7}"/>
              </a:ext>
            </a:extLst>
          </p:cNvPr>
          <p:cNvSpPr txBox="1"/>
          <p:nvPr/>
        </p:nvSpPr>
        <p:spPr>
          <a:xfrm>
            <a:off x="265104" y="2492223"/>
            <a:ext cx="3191551"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RRO 12 and RRO 28-34: Subsidiary Motions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change or affect how the main motion is handled (voted on before the main motion) </a:t>
            </a:r>
          </a:p>
        </p:txBody>
      </p:sp>
      <p:sp>
        <p:nvSpPr>
          <p:cNvPr id="4" name="Slide Number Placeholder 3">
            <a:extLst>
              <a:ext uri="{FF2B5EF4-FFF2-40B4-BE49-F238E27FC236}">
                <a16:creationId xmlns:a16="http://schemas.microsoft.com/office/drawing/2014/main" id="{28121BDE-4922-962B-FAF8-AFA6447AA179}"/>
              </a:ext>
            </a:extLst>
          </p:cNvPr>
          <p:cNvSpPr>
            <a:spLocks noGrp="1"/>
          </p:cNvSpPr>
          <p:nvPr>
            <p:ph type="sldNum" sz="quarter" idx="12"/>
          </p:nvPr>
        </p:nvSpPr>
        <p:spPr/>
        <p:txBody>
          <a:bodyPr/>
          <a:lstStyle/>
          <a:p>
            <a:fld id="{35BFCE43-EE8A-454E-AEBD-3D2B76204578}" type="slidenum">
              <a:rPr lang="en-US" smtClean="0"/>
              <a:t>70</a:t>
            </a:fld>
            <a:endParaRPr lang="en-US"/>
          </a:p>
        </p:txBody>
      </p:sp>
    </p:spTree>
    <p:extLst>
      <p:ext uri="{BB962C8B-B14F-4D97-AF65-F5344CB8AC3E}">
        <p14:creationId xmlns:p14="http://schemas.microsoft.com/office/powerpoint/2010/main" val="26265433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CBD99C-5D32-866B-B7A0-4156B03BEEB7}"/>
              </a:ext>
            </a:extLst>
          </p:cNvPr>
          <p:cNvSpPr>
            <a:spLocks noGrp="1"/>
          </p:cNvSpPr>
          <p:nvPr>
            <p:ph type="title"/>
          </p:nvPr>
        </p:nvSpPr>
        <p:spPr>
          <a:xfrm>
            <a:off x="87627" y="285532"/>
            <a:ext cx="3776598" cy="1789705"/>
          </a:xfrm>
        </p:spPr>
        <p:txBody>
          <a:bodyPr vert="horz" lIns="91440" tIns="45720" rIns="91440" bIns="45720" rtlCol="0" anchor="t">
            <a:noAutofit/>
          </a:bodyPr>
          <a:lstStyle/>
          <a:p>
            <a:r>
              <a:rPr lang="en-US" sz="3200" kern="1200" dirty="0">
                <a:solidFill>
                  <a:srgbClr val="FFFFFF"/>
                </a:solidFill>
                <a:latin typeface="Playfair Display" panose="00000500000000000000" pitchFamily="2" charset="0"/>
              </a:rPr>
              <a:t>Roberts Rules of Order </a:t>
            </a:r>
          </a:p>
        </p:txBody>
      </p:sp>
      <p:sp>
        <p:nvSpPr>
          <p:cNvPr id="3" name="Title 1">
            <a:extLst>
              <a:ext uri="{FF2B5EF4-FFF2-40B4-BE49-F238E27FC236}">
                <a16:creationId xmlns:a16="http://schemas.microsoft.com/office/drawing/2014/main" id="{790A6581-E715-90CC-A0D7-C61D119E94B2}"/>
              </a:ext>
            </a:extLst>
          </p:cNvPr>
          <p:cNvSpPr txBox="1">
            <a:spLocks/>
          </p:cNvSpPr>
          <p:nvPr/>
        </p:nvSpPr>
        <p:spPr>
          <a:xfrm>
            <a:off x="215711" y="2472688"/>
            <a:ext cx="3776598" cy="54175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
        <p:nvSpPr>
          <p:cNvPr id="7" name="Content Placeholder 6">
            <a:extLst>
              <a:ext uri="{FF2B5EF4-FFF2-40B4-BE49-F238E27FC236}">
                <a16:creationId xmlns:a16="http://schemas.microsoft.com/office/drawing/2014/main" id="{FCE806C5-6CDE-7809-EA4D-03C0413B8764}"/>
              </a:ext>
            </a:extLst>
          </p:cNvPr>
          <p:cNvSpPr>
            <a:spLocks noGrp="1"/>
          </p:cNvSpPr>
          <p:nvPr>
            <p:ph idx="1"/>
          </p:nvPr>
        </p:nvSpPr>
        <p:spPr>
          <a:xfrm>
            <a:off x="4870988" y="560439"/>
            <a:ext cx="6482812" cy="5616524"/>
          </a:xfrm>
        </p:spPr>
        <p:txBody>
          <a:bodyPr>
            <a:normAutofit fontScale="70000" lnSpcReduction="20000"/>
          </a:bodyPr>
          <a:lstStyle/>
          <a:p>
            <a:r>
              <a:rPr lang="en-US" b="1" dirty="0"/>
              <a:t>Motion to </a:t>
            </a:r>
            <a:r>
              <a:rPr lang="en-US" b="1" dirty="0">
                <a:solidFill>
                  <a:schemeClr val="tx1"/>
                </a:solidFill>
              </a:rPr>
              <a:t>Call for the Orders of the Day </a:t>
            </a:r>
            <a:r>
              <a:rPr lang="en-US" dirty="0">
                <a:solidFill>
                  <a:schemeClr val="tx1"/>
                </a:solidFill>
              </a:rPr>
              <a:t>- requires the assembly to conform to the agenda or to take up a general or special order that is due to come up at the time (“time certain”), unless two-thirds of those voting wish to do otherwise. A member can interrupt a speaker to call for the orders of the day. </a:t>
            </a:r>
          </a:p>
          <a:p>
            <a:r>
              <a:rPr lang="en-US" b="1" dirty="0"/>
              <a:t>Motion to </a:t>
            </a:r>
            <a:r>
              <a:rPr lang="en-US" b="1" dirty="0">
                <a:solidFill>
                  <a:schemeClr val="tx1"/>
                </a:solidFill>
              </a:rPr>
              <a:t>Raise a Question of Privilege </a:t>
            </a:r>
            <a:r>
              <a:rPr lang="en-US" dirty="0">
                <a:solidFill>
                  <a:schemeClr val="tx1"/>
                </a:solidFill>
              </a:rPr>
              <a:t>- permits a request or main motion relating to the rights and privileges of the assembly or any of its members. Examples include:</a:t>
            </a:r>
          </a:p>
          <a:p>
            <a:pPr lvl="1"/>
            <a:r>
              <a:rPr lang="en-US" dirty="0"/>
              <a:t>Motion to Recognize a person to Speak during discussion. Motion</a:t>
            </a:r>
            <a:r>
              <a:rPr lang="en-US" dirty="0">
                <a:solidFill>
                  <a:schemeClr val="tx1"/>
                </a:solidFill>
              </a:rPr>
              <a:t> to go into “executive session” (closed session). </a:t>
            </a:r>
          </a:p>
          <a:p>
            <a:pPr lvl="1"/>
            <a:r>
              <a:rPr lang="en-US" dirty="0">
                <a:solidFill>
                  <a:schemeClr val="tx1"/>
                </a:solidFill>
              </a:rPr>
              <a:t>A member may interrupt a speaker to raise a question of privilege. </a:t>
            </a:r>
          </a:p>
          <a:p>
            <a:r>
              <a:rPr lang="en-US" b="1" dirty="0">
                <a:solidFill>
                  <a:schemeClr val="tx1"/>
                </a:solidFill>
              </a:rPr>
              <a:t>Motion to Recess</a:t>
            </a:r>
            <a:r>
              <a:rPr lang="en-US" dirty="0">
                <a:solidFill>
                  <a:schemeClr val="tx1"/>
                </a:solidFill>
              </a:rPr>
              <a:t> - used to request an intermission which does not close the meeting. 4. Adjourn - used to close the meeting immediately. Not debatable. </a:t>
            </a:r>
          </a:p>
          <a:p>
            <a:r>
              <a:rPr lang="en-US" b="1" dirty="0">
                <a:solidFill>
                  <a:schemeClr val="tx1"/>
                </a:solidFill>
              </a:rPr>
              <a:t>Motion to Adjourn and Reconvene at a Specific time. </a:t>
            </a:r>
            <a:r>
              <a:rPr lang="en-US" dirty="0">
                <a:solidFill>
                  <a:schemeClr val="tx1"/>
                </a:solidFill>
              </a:rPr>
              <a:t>sets the time, and sometimes the place, for another meeting (“adjourned meeting”) before the next regular business meeting to continue business of the session.</a:t>
            </a:r>
          </a:p>
          <a:p>
            <a:endParaRPr lang="en-US" dirty="0"/>
          </a:p>
        </p:txBody>
      </p:sp>
      <p:sp>
        <p:nvSpPr>
          <p:cNvPr id="8" name="TextBox 7">
            <a:extLst>
              <a:ext uri="{FF2B5EF4-FFF2-40B4-BE49-F238E27FC236}">
                <a16:creationId xmlns:a16="http://schemas.microsoft.com/office/drawing/2014/main" id="{1229EFA5-A977-95FD-A3F1-11BA22989237}"/>
              </a:ext>
            </a:extLst>
          </p:cNvPr>
          <p:cNvSpPr txBox="1"/>
          <p:nvPr/>
        </p:nvSpPr>
        <p:spPr>
          <a:xfrm>
            <a:off x="167278" y="2760898"/>
            <a:ext cx="3331039"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Privileged Motions RRO 11 and 16-20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Privileged Motions  do not relate to the pending business but have to deal with urgent matters which, without debate, must be considered immediately.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46552B4-6A9D-6F63-B043-D362A1A14D57}"/>
              </a:ext>
            </a:extLst>
          </p:cNvPr>
          <p:cNvSpPr>
            <a:spLocks noGrp="1"/>
          </p:cNvSpPr>
          <p:nvPr>
            <p:ph type="sldNum" sz="quarter" idx="12"/>
          </p:nvPr>
        </p:nvSpPr>
        <p:spPr/>
        <p:txBody>
          <a:bodyPr/>
          <a:lstStyle/>
          <a:p>
            <a:fld id="{35BFCE43-EE8A-454E-AEBD-3D2B76204578}" type="slidenum">
              <a:rPr lang="en-US" smtClean="0"/>
              <a:t>71</a:t>
            </a:fld>
            <a:endParaRPr lang="en-US"/>
          </a:p>
        </p:txBody>
      </p:sp>
    </p:spTree>
    <p:extLst>
      <p:ext uri="{BB962C8B-B14F-4D97-AF65-F5344CB8AC3E}">
        <p14:creationId xmlns:p14="http://schemas.microsoft.com/office/powerpoint/2010/main" val="13905374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CBD99C-5D32-866B-B7A0-4156B03BEEB7}"/>
              </a:ext>
            </a:extLst>
          </p:cNvPr>
          <p:cNvSpPr>
            <a:spLocks noGrp="1"/>
          </p:cNvSpPr>
          <p:nvPr>
            <p:ph type="title"/>
          </p:nvPr>
        </p:nvSpPr>
        <p:spPr>
          <a:xfrm>
            <a:off x="87627" y="285532"/>
            <a:ext cx="3776598" cy="1789705"/>
          </a:xfrm>
        </p:spPr>
        <p:txBody>
          <a:bodyPr vert="horz" lIns="91440" tIns="45720" rIns="91440" bIns="45720" rtlCol="0" anchor="t">
            <a:noAutofit/>
          </a:bodyPr>
          <a:lstStyle/>
          <a:p>
            <a:r>
              <a:rPr lang="en-US" sz="3200" kern="1200" dirty="0">
                <a:solidFill>
                  <a:srgbClr val="FFFFFF"/>
                </a:solidFill>
                <a:latin typeface="Playfair Display" panose="00000500000000000000" pitchFamily="2" charset="0"/>
              </a:rPr>
              <a:t>Roberts Rules of Order </a:t>
            </a:r>
          </a:p>
        </p:txBody>
      </p:sp>
      <p:sp>
        <p:nvSpPr>
          <p:cNvPr id="3" name="Title 1">
            <a:extLst>
              <a:ext uri="{FF2B5EF4-FFF2-40B4-BE49-F238E27FC236}">
                <a16:creationId xmlns:a16="http://schemas.microsoft.com/office/drawing/2014/main" id="{790A6581-E715-90CC-A0D7-C61D119E94B2}"/>
              </a:ext>
            </a:extLst>
          </p:cNvPr>
          <p:cNvSpPr txBox="1">
            <a:spLocks/>
          </p:cNvSpPr>
          <p:nvPr/>
        </p:nvSpPr>
        <p:spPr>
          <a:xfrm>
            <a:off x="215711" y="2472688"/>
            <a:ext cx="3776598" cy="54175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
        <p:nvSpPr>
          <p:cNvPr id="7" name="Content Placeholder 6">
            <a:extLst>
              <a:ext uri="{FF2B5EF4-FFF2-40B4-BE49-F238E27FC236}">
                <a16:creationId xmlns:a16="http://schemas.microsoft.com/office/drawing/2014/main" id="{FCE806C5-6CDE-7809-EA4D-03C0413B8764}"/>
              </a:ext>
            </a:extLst>
          </p:cNvPr>
          <p:cNvSpPr>
            <a:spLocks noGrp="1"/>
          </p:cNvSpPr>
          <p:nvPr>
            <p:ph idx="1"/>
          </p:nvPr>
        </p:nvSpPr>
        <p:spPr>
          <a:xfrm>
            <a:off x="4870988" y="560439"/>
            <a:ext cx="6482812" cy="5616524"/>
          </a:xfrm>
        </p:spPr>
        <p:txBody>
          <a:bodyPr>
            <a:normAutofit fontScale="62500" lnSpcReduction="20000"/>
          </a:bodyPr>
          <a:lstStyle/>
          <a:p>
            <a:pPr marL="182880">
              <a:spcBef>
                <a:spcPts val="0"/>
              </a:spcBef>
              <a:spcAft>
                <a:spcPts val="0"/>
              </a:spcAft>
            </a:pPr>
            <a:r>
              <a:rPr lang="en-US" sz="2800" b="1" dirty="0">
                <a:solidFill>
                  <a:schemeClr val="tx1"/>
                </a:solidFill>
              </a:rPr>
              <a:t>Point of Order </a:t>
            </a:r>
            <a:r>
              <a:rPr lang="en-US" sz="2800" dirty="0">
                <a:solidFill>
                  <a:schemeClr val="tx1"/>
                </a:solidFill>
              </a:rPr>
              <a:t>- used when a member believes that the rules of the assembly are being violated, thereby calling on the chair for a ruling and enforcement of the rules. A member can interrupt a speaker to raise a point of order. </a:t>
            </a:r>
          </a:p>
          <a:p>
            <a:pPr marL="0" indent="0">
              <a:spcBef>
                <a:spcPts val="0"/>
              </a:spcBef>
              <a:spcAft>
                <a:spcPts val="0"/>
              </a:spcAft>
              <a:buNone/>
            </a:pPr>
            <a:endParaRPr lang="en-US" sz="2800" dirty="0">
              <a:solidFill>
                <a:schemeClr val="tx1"/>
              </a:solidFill>
            </a:endParaRPr>
          </a:p>
          <a:p>
            <a:pPr marL="182880">
              <a:spcBef>
                <a:spcPts val="0"/>
              </a:spcBef>
              <a:spcAft>
                <a:spcPts val="0"/>
              </a:spcAft>
            </a:pPr>
            <a:r>
              <a:rPr lang="en-US" sz="2800" b="1" dirty="0">
                <a:solidFill>
                  <a:schemeClr val="tx1"/>
                </a:solidFill>
              </a:rPr>
              <a:t>Appeal </a:t>
            </a:r>
            <a:r>
              <a:rPr lang="en-US" sz="2800" dirty="0">
                <a:solidFill>
                  <a:schemeClr val="tx1"/>
                </a:solidFill>
              </a:rPr>
              <a:t>- used to challenge the chair’s ruling on a question of parliamentary procedure. A member can interrupt a speaker to appeal from the decision of the chair. You can only appeal once.</a:t>
            </a:r>
          </a:p>
          <a:p>
            <a:pPr marL="0" indent="0">
              <a:spcBef>
                <a:spcPts val="0"/>
              </a:spcBef>
              <a:spcAft>
                <a:spcPts val="0"/>
              </a:spcAft>
              <a:buNone/>
            </a:pPr>
            <a:endParaRPr lang="en-US" sz="2800" dirty="0">
              <a:solidFill>
                <a:schemeClr val="tx1"/>
              </a:solidFill>
            </a:endParaRPr>
          </a:p>
          <a:p>
            <a:pPr marL="182880">
              <a:spcBef>
                <a:spcPts val="0"/>
              </a:spcBef>
              <a:spcAft>
                <a:spcPts val="0"/>
              </a:spcAft>
            </a:pPr>
            <a:r>
              <a:rPr lang="en-US" b="1" dirty="0"/>
              <a:t>Motion to </a:t>
            </a:r>
            <a:r>
              <a:rPr lang="en-US" sz="2800" b="1" dirty="0">
                <a:solidFill>
                  <a:schemeClr val="tx1"/>
                </a:solidFill>
              </a:rPr>
              <a:t>Withdraw the Motion - </a:t>
            </a:r>
            <a:r>
              <a:rPr lang="en-US" sz="2800" dirty="0">
                <a:solidFill>
                  <a:schemeClr val="tx1"/>
                </a:solidFill>
              </a:rPr>
              <a:t>permits the maker of a motion to remove it from deliberation after the motion has been stated by the chair. If there is not unanimous consent, the motion is debated and voted upon.</a:t>
            </a:r>
          </a:p>
          <a:p>
            <a:pPr marL="0" indent="0">
              <a:spcBef>
                <a:spcPts val="0"/>
              </a:spcBef>
              <a:spcAft>
                <a:spcPts val="0"/>
              </a:spcAft>
              <a:buNone/>
            </a:pPr>
            <a:r>
              <a:rPr lang="en-US" sz="2800" dirty="0">
                <a:solidFill>
                  <a:schemeClr val="tx1"/>
                </a:solidFill>
              </a:rPr>
              <a:t> </a:t>
            </a:r>
          </a:p>
          <a:p>
            <a:pPr marL="182880">
              <a:spcBef>
                <a:spcPts val="0"/>
              </a:spcBef>
              <a:spcAft>
                <a:spcPts val="0"/>
              </a:spcAft>
            </a:pPr>
            <a:r>
              <a:rPr lang="en-US" b="1" dirty="0"/>
              <a:t>Motion for </a:t>
            </a:r>
            <a:r>
              <a:rPr lang="en-US" sz="2800" b="1" dirty="0">
                <a:solidFill>
                  <a:schemeClr val="tx1"/>
                </a:solidFill>
              </a:rPr>
              <a:t>Point of Information </a:t>
            </a:r>
            <a:r>
              <a:rPr lang="en-US" sz="2800" dirty="0">
                <a:solidFill>
                  <a:schemeClr val="tx1"/>
                </a:solidFill>
              </a:rPr>
              <a:t>- requests to the chair, or through the chair to another officer or member, to provide information relevant to the business at hand. A point of information must be in the form of a question. A request for information regarding parliamentary procedure or the organization's rules bearing on the business at hand is referred to as a Parliamentary Inquiry.</a:t>
            </a:r>
          </a:p>
          <a:p>
            <a:pPr marL="0" indent="0">
              <a:spcBef>
                <a:spcPts val="0"/>
              </a:spcBef>
              <a:spcAft>
                <a:spcPts val="0"/>
              </a:spcAft>
              <a:buNone/>
            </a:pPr>
            <a:endParaRPr lang="en-US" sz="2800" dirty="0">
              <a:solidFill>
                <a:schemeClr val="tx1"/>
              </a:solidFill>
            </a:endParaRPr>
          </a:p>
          <a:p>
            <a:pPr marL="182880">
              <a:spcBef>
                <a:spcPts val="0"/>
              </a:spcBef>
              <a:spcAft>
                <a:spcPts val="0"/>
              </a:spcAft>
            </a:pPr>
            <a:r>
              <a:rPr lang="en-US" sz="2800" b="1" dirty="0">
                <a:solidFill>
                  <a:schemeClr val="tx1"/>
                </a:solidFill>
              </a:rPr>
              <a:t>Objection to the Consideration of a Question </a:t>
            </a:r>
            <a:r>
              <a:rPr lang="en-US" sz="2800" dirty="0">
                <a:solidFill>
                  <a:schemeClr val="tx1"/>
                </a:solidFill>
              </a:rPr>
              <a:t>- suppresses business that is irrelevant or inappropriate and undesirable to be discussed. The objection must be made immediately (acceptable to interrupt a speaker). Does not require a second, is not debatable, and requires a two-thirds vote opposed to consideration in order to pass. </a:t>
            </a:r>
          </a:p>
          <a:p>
            <a:pPr marL="182880">
              <a:spcBef>
                <a:spcPts val="0"/>
              </a:spcBef>
              <a:spcAft>
                <a:spcPts val="0"/>
              </a:spcAft>
            </a:pPr>
            <a:endParaRPr lang="en-US" b="1" dirty="0"/>
          </a:p>
          <a:p>
            <a:endParaRPr lang="en-US" dirty="0"/>
          </a:p>
        </p:txBody>
      </p:sp>
      <p:sp>
        <p:nvSpPr>
          <p:cNvPr id="8" name="TextBox 7">
            <a:extLst>
              <a:ext uri="{FF2B5EF4-FFF2-40B4-BE49-F238E27FC236}">
                <a16:creationId xmlns:a16="http://schemas.microsoft.com/office/drawing/2014/main" id="{1229EFA5-A977-95FD-A3F1-11BA22989237}"/>
              </a:ext>
            </a:extLst>
          </p:cNvPr>
          <p:cNvSpPr txBox="1"/>
          <p:nvPr/>
        </p:nvSpPr>
        <p:spPr>
          <a:xfrm>
            <a:off x="167278" y="2760898"/>
            <a:ext cx="3331039"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Incidental Motions RRO 13 and 21-27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Incidental Motions raise procedure issues and must be considered before the other motion.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D585221-E012-DCB6-4791-E04FE3C8B4AA}"/>
              </a:ext>
            </a:extLst>
          </p:cNvPr>
          <p:cNvSpPr>
            <a:spLocks noGrp="1"/>
          </p:cNvSpPr>
          <p:nvPr>
            <p:ph type="sldNum" sz="quarter" idx="12"/>
          </p:nvPr>
        </p:nvSpPr>
        <p:spPr/>
        <p:txBody>
          <a:bodyPr/>
          <a:lstStyle/>
          <a:p>
            <a:fld id="{35BFCE43-EE8A-454E-AEBD-3D2B76204578}" type="slidenum">
              <a:rPr lang="en-US" smtClean="0"/>
              <a:t>72</a:t>
            </a:fld>
            <a:endParaRPr lang="en-US"/>
          </a:p>
        </p:txBody>
      </p:sp>
    </p:spTree>
    <p:extLst>
      <p:ext uri="{BB962C8B-B14F-4D97-AF65-F5344CB8AC3E}">
        <p14:creationId xmlns:p14="http://schemas.microsoft.com/office/powerpoint/2010/main" val="16444387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4967CE-F298-637E-201D-BBF0BC8695E6}"/>
              </a:ext>
            </a:extLst>
          </p:cNvPr>
          <p:cNvSpPr>
            <a:spLocks noGrp="1"/>
          </p:cNvSpPr>
          <p:nvPr>
            <p:ph idx="1"/>
          </p:nvPr>
        </p:nvSpPr>
        <p:spPr>
          <a:xfrm>
            <a:off x="229282" y="1952336"/>
            <a:ext cx="10515600" cy="4571434"/>
          </a:xfrm>
        </p:spPr>
        <p:txBody>
          <a:bodyPr vert="horz" lIns="91440" tIns="45720" rIns="91440" bIns="45720" numCol="1" rtlCol="0" anchor="t">
            <a:normAutofit/>
          </a:bodyPr>
          <a:lstStyle/>
          <a:p>
            <a:pPr marL="1828800" lvl="4" indent="0">
              <a:lnSpc>
                <a:spcPct val="107000"/>
              </a:lnSpc>
              <a:spcBef>
                <a:spcPts val="0"/>
              </a:spcBef>
              <a:spcAft>
                <a:spcPts val="800"/>
              </a:spcAft>
              <a:buNone/>
            </a:pPr>
            <a:endParaRPr lang="en-US" kern="100" dirty="0">
              <a:latin typeface="Montserrat" panose="00000500000000000000" pitchFamily="50" charset="0"/>
              <a:ea typeface="Calibri" panose="020F0502020204030204" pitchFamily="34" charset="0"/>
            </a:endParaRPr>
          </a:p>
          <a:p>
            <a:pPr lvl="1">
              <a:spcAft>
                <a:spcPts val="1200"/>
              </a:spcAft>
              <a:buFont typeface="Wingdings" panose="05000000000000000000" pitchFamily="2" charset="2"/>
              <a:buChar char="v"/>
            </a:pPr>
            <a:endParaRPr lang="en-US" dirty="0">
              <a:latin typeface="Montserrat"/>
            </a:endParaRPr>
          </a:p>
          <a:p>
            <a:pPr lvl="2">
              <a:spcAft>
                <a:spcPts val="1200"/>
              </a:spcAft>
              <a:buFont typeface="Wingdings" panose="05000000000000000000" pitchFamily="2" charset="2"/>
              <a:buChar char="v"/>
            </a:pPr>
            <a:endParaRPr lang="en-US" dirty="0">
              <a:latin typeface="Montserrat"/>
            </a:endParaRPr>
          </a:p>
        </p:txBody>
      </p:sp>
      <p:sp>
        <p:nvSpPr>
          <p:cNvPr id="4" name="Title 1">
            <a:extLst>
              <a:ext uri="{FF2B5EF4-FFF2-40B4-BE49-F238E27FC236}">
                <a16:creationId xmlns:a16="http://schemas.microsoft.com/office/drawing/2014/main" id="{53357F90-7478-6CE6-CBE4-7DCB57DE74FB}"/>
              </a:ext>
            </a:extLst>
          </p:cNvPr>
          <p:cNvSpPr txBox="1">
            <a:spLocks/>
          </p:cNvSpPr>
          <p:nvPr/>
        </p:nvSpPr>
        <p:spPr>
          <a:xfrm>
            <a:off x="0" y="12946"/>
            <a:ext cx="12192000" cy="114807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layfair Display" panose="00000500000000000000" pitchFamily="2" charset="0"/>
                <a:ea typeface="+mj-ea"/>
                <a:cs typeface="+mj-cs"/>
              </a:rPr>
              <a:t>Motion to Reconsider RRO 36</a:t>
            </a:r>
          </a:p>
        </p:txBody>
      </p:sp>
      <p:sp>
        <p:nvSpPr>
          <p:cNvPr id="2" name="Content Placeholder 2">
            <a:extLst>
              <a:ext uri="{FF2B5EF4-FFF2-40B4-BE49-F238E27FC236}">
                <a16:creationId xmlns:a16="http://schemas.microsoft.com/office/drawing/2014/main" id="{4B89B1CA-9E7F-F61C-F22B-1AED9660FA6A}"/>
              </a:ext>
            </a:extLst>
          </p:cNvPr>
          <p:cNvSpPr txBox="1">
            <a:spLocks/>
          </p:cNvSpPr>
          <p:nvPr/>
        </p:nvSpPr>
        <p:spPr>
          <a:xfrm>
            <a:off x="229282" y="1290025"/>
            <a:ext cx="11733436" cy="4980989"/>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Motion to Reconsider or To Reconsider and Amend.  </a:t>
            </a:r>
            <a:r>
              <a:rPr kumimoji="0" lang="en-US" sz="1600" b="0"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RRO Article VI (36) governs reconsideration motions. During the same meeting, a Board member can Make a motion to reconsider a motion that has failed.  Or to reconsider and amend it. </a:t>
            </a:r>
            <a:r>
              <a:rPr kumimoji="0" lang="en-US" sz="1400" b="0" i="0" u="none" strike="noStrike" kern="1200" cap="none" spc="0" normalizeH="0" baseline="0" noProof="0" dirty="0">
                <a:ln>
                  <a:noFill/>
                </a:ln>
                <a:solidFill>
                  <a:srgbClr val="303030"/>
                </a:solidFill>
                <a:effectLst/>
                <a:uLnTx/>
                <a:uFillTx/>
                <a:latin typeface="Calibri" panose="020F0502020204030204"/>
                <a:ea typeface="+mn-ea"/>
                <a:cs typeface="+mn-cs"/>
              </a:rPr>
              <a:t> </a:t>
            </a:r>
          </a:p>
          <a:p>
            <a:pPr marL="685800" marR="0" lvl="1" indent="-228600" algn="l" defTabSz="914400" rtl="0" eaLnBrk="1" fontAlgn="auto" latinLnBrk="0" hangingPunct="1">
              <a:lnSpc>
                <a:spcPct val="100000"/>
              </a:lnSpc>
              <a:spcBef>
                <a:spcPts val="1000"/>
              </a:spcBef>
              <a:spcAft>
                <a:spcPts val="0"/>
              </a:spcAft>
              <a:buClr>
                <a:prstClr val="black"/>
              </a:buClr>
              <a:buSzPct val="100000"/>
              <a:buFont typeface="Wingdings" panose="05000000000000000000" pitchFamily="2" charset="2"/>
              <a:buChar char="Ø"/>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It can be made while any other question is pending, even if another member has the floor. It may be made after the previous question has been ordered, in which case it and the motion to be reconsidered are undebatable.</a:t>
            </a:r>
          </a:p>
          <a:p>
            <a:pPr marL="685800" marR="0" lvl="1" indent="-228600" algn="l" defTabSz="914400" rtl="0" eaLnBrk="1" fontAlgn="auto" latinLnBrk="0" hangingPunct="1">
              <a:lnSpc>
                <a:spcPct val="100000"/>
              </a:lnSpc>
              <a:spcBef>
                <a:spcPts val="1000"/>
              </a:spcBef>
              <a:spcAft>
                <a:spcPts val="0"/>
              </a:spcAft>
              <a:buClr>
                <a:prstClr val="black"/>
              </a:buClr>
              <a:buSzPct val="100000"/>
              <a:buFont typeface="Wingdings" panose="05000000000000000000" pitchFamily="2" charset="2"/>
              <a:buChar char="Ø"/>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If the motion to reconsider is not approved, it cannot be repeated except by general consent. No question can be reconsidered twice. </a:t>
            </a:r>
          </a:p>
          <a:p>
            <a:pPr marL="685800" marR="0" lvl="1" indent="-228600" algn="l" defTabSz="914400" rtl="0" eaLnBrk="1" fontAlgn="auto" latinLnBrk="0" hangingPunct="1">
              <a:lnSpc>
                <a:spcPct val="100000"/>
              </a:lnSpc>
              <a:spcBef>
                <a:spcPts val="1000"/>
              </a:spcBef>
              <a:spcAft>
                <a:spcPts val="0"/>
              </a:spcAft>
              <a:buClr>
                <a:prstClr val="black"/>
              </a:buClr>
              <a:buSzPct val="100000"/>
              <a:buFont typeface="Wingdings" panose="05000000000000000000" pitchFamily="2" charset="2"/>
              <a:buChar char="Ø"/>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reconsideration requires only a majority vote.</a:t>
            </a:r>
          </a:p>
          <a:p>
            <a:pPr marL="685800" marR="0" lvl="1" indent="-228600" algn="l" defTabSz="914400" rtl="0" eaLnBrk="1" fontAlgn="auto" latinLnBrk="0" hangingPunct="1">
              <a:lnSpc>
                <a:spcPct val="100000"/>
              </a:lnSpc>
              <a:spcBef>
                <a:spcPts val="1000"/>
              </a:spcBef>
              <a:spcAft>
                <a:spcPts val="0"/>
              </a:spcAft>
              <a:buClr>
                <a:prstClr val="black"/>
              </a:buClr>
              <a:buSzPct val="100000"/>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 reconsideration is moved while another subject is before the assembly, it cannot interrupt the pending business, but, as soon as that has been completed, then it has the preference over all other main motions and general orders. In such a case the chair does not state the question on the reconsideration until it is considered.</a:t>
            </a:r>
          </a:p>
          <a:p>
            <a:pPr marL="685800" marR="0" lvl="1" indent="-228600" algn="l" defTabSz="914400" rtl="0" eaLnBrk="1" fontAlgn="auto" latinLnBrk="0" hangingPunct="1">
              <a:lnSpc>
                <a:spcPct val="100000"/>
              </a:lnSpc>
              <a:spcBef>
                <a:spcPts val="1000"/>
              </a:spcBef>
              <a:spcAft>
                <a:spcPts val="0"/>
              </a:spcAft>
              <a:buClr>
                <a:prstClr val="black"/>
              </a:buClr>
              <a:buSzPct val="100000"/>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Examples of how to make this motion are as follows: "I move to reconsider the vote on the resolution relating to a banquet." "I move to reconsider the vote on the amendment to strike out 'Wednesday' and insert 'Thursday.'" </a:t>
            </a:r>
          </a:p>
          <a:p>
            <a:pPr marL="228600" marR="0" lvl="0" indent="-22860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a:t>
            </a:r>
            <a:r>
              <a:rPr kumimoji="0" lang="en-US" sz="1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Effect of the Adoption</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of a Motion to Reconsideration of this motion is to place before the Board the original Motion in the exact position it occupied before it was voted upon. For this reason, if the reconsideration motion is approved, the Chair can limit the right of anyone who already spoke during discussion on the original motion has a right to speak again. </a:t>
            </a:r>
          </a:p>
        </p:txBody>
      </p:sp>
      <p:sp>
        <p:nvSpPr>
          <p:cNvPr id="5" name="Slide Number Placeholder 4">
            <a:extLst>
              <a:ext uri="{FF2B5EF4-FFF2-40B4-BE49-F238E27FC236}">
                <a16:creationId xmlns:a16="http://schemas.microsoft.com/office/drawing/2014/main" id="{A8E7D85D-2DC5-0D7D-B5D3-E77AFB54E2BA}"/>
              </a:ext>
            </a:extLst>
          </p:cNvPr>
          <p:cNvSpPr>
            <a:spLocks noGrp="1"/>
          </p:cNvSpPr>
          <p:nvPr>
            <p:ph type="sldNum" sz="quarter" idx="12"/>
          </p:nvPr>
        </p:nvSpPr>
        <p:spPr/>
        <p:txBody>
          <a:bodyPr/>
          <a:lstStyle/>
          <a:p>
            <a:fld id="{35BFCE43-EE8A-454E-AEBD-3D2B76204578}" type="slidenum">
              <a:rPr lang="en-US" smtClean="0"/>
              <a:t>73</a:t>
            </a:fld>
            <a:endParaRPr lang="en-US"/>
          </a:p>
        </p:txBody>
      </p:sp>
    </p:spTree>
    <p:extLst>
      <p:ext uri="{BB962C8B-B14F-4D97-AF65-F5344CB8AC3E}">
        <p14:creationId xmlns:p14="http://schemas.microsoft.com/office/powerpoint/2010/main" val="2149015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4967CE-F298-637E-201D-BBF0BC8695E6}"/>
              </a:ext>
            </a:extLst>
          </p:cNvPr>
          <p:cNvSpPr>
            <a:spLocks noGrp="1"/>
          </p:cNvSpPr>
          <p:nvPr>
            <p:ph idx="1"/>
          </p:nvPr>
        </p:nvSpPr>
        <p:spPr>
          <a:xfrm>
            <a:off x="229282" y="1952336"/>
            <a:ext cx="10515600" cy="4571434"/>
          </a:xfrm>
        </p:spPr>
        <p:txBody>
          <a:bodyPr vert="horz" lIns="91440" tIns="45720" rIns="91440" bIns="45720" numCol="1" rtlCol="0" anchor="t">
            <a:normAutofit/>
          </a:bodyPr>
          <a:lstStyle/>
          <a:p>
            <a:pPr marL="1828800" lvl="4" indent="0">
              <a:lnSpc>
                <a:spcPct val="107000"/>
              </a:lnSpc>
              <a:spcBef>
                <a:spcPts val="0"/>
              </a:spcBef>
              <a:spcAft>
                <a:spcPts val="800"/>
              </a:spcAft>
              <a:buNone/>
            </a:pPr>
            <a:endParaRPr lang="en-US" kern="100" dirty="0">
              <a:latin typeface="Montserrat" panose="00000500000000000000" pitchFamily="50" charset="0"/>
              <a:ea typeface="Calibri" panose="020F0502020204030204" pitchFamily="34" charset="0"/>
            </a:endParaRPr>
          </a:p>
          <a:p>
            <a:pPr lvl="1">
              <a:spcAft>
                <a:spcPts val="1200"/>
              </a:spcAft>
              <a:buFont typeface="Wingdings" panose="05000000000000000000" pitchFamily="2" charset="2"/>
              <a:buChar char="v"/>
            </a:pPr>
            <a:endParaRPr lang="en-US" dirty="0">
              <a:latin typeface="Montserrat"/>
            </a:endParaRPr>
          </a:p>
          <a:p>
            <a:pPr lvl="2">
              <a:spcAft>
                <a:spcPts val="1200"/>
              </a:spcAft>
              <a:buFont typeface="Wingdings" panose="05000000000000000000" pitchFamily="2" charset="2"/>
              <a:buChar char="v"/>
            </a:pPr>
            <a:endParaRPr lang="en-US" dirty="0">
              <a:latin typeface="Montserrat"/>
            </a:endParaRPr>
          </a:p>
        </p:txBody>
      </p:sp>
      <p:sp>
        <p:nvSpPr>
          <p:cNvPr id="4" name="Title 1">
            <a:extLst>
              <a:ext uri="{FF2B5EF4-FFF2-40B4-BE49-F238E27FC236}">
                <a16:creationId xmlns:a16="http://schemas.microsoft.com/office/drawing/2014/main" id="{53357F90-7478-6CE6-CBE4-7DCB57DE74FB}"/>
              </a:ext>
            </a:extLst>
          </p:cNvPr>
          <p:cNvSpPr txBox="1">
            <a:spLocks/>
          </p:cNvSpPr>
          <p:nvPr/>
        </p:nvSpPr>
        <p:spPr>
          <a:xfrm>
            <a:off x="0" y="12946"/>
            <a:ext cx="12192000" cy="114807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layfair Display" panose="00000500000000000000" pitchFamily="2" charset="0"/>
                <a:ea typeface="+mj-ea"/>
                <a:cs typeface="+mj-cs"/>
              </a:rPr>
              <a:t>Motion to Rescind a Motion Made in a Previous Board Meeting - RRO 35</a:t>
            </a:r>
          </a:p>
        </p:txBody>
      </p:sp>
      <p:sp>
        <p:nvSpPr>
          <p:cNvPr id="2" name="Content Placeholder 2">
            <a:extLst>
              <a:ext uri="{FF2B5EF4-FFF2-40B4-BE49-F238E27FC236}">
                <a16:creationId xmlns:a16="http://schemas.microsoft.com/office/drawing/2014/main" id="{4B89B1CA-9E7F-F61C-F22B-1AED9660FA6A}"/>
              </a:ext>
            </a:extLst>
          </p:cNvPr>
          <p:cNvSpPr txBox="1">
            <a:spLocks/>
          </p:cNvSpPr>
          <p:nvPr/>
        </p:nvSpPr>
        <p:spPr>
          <a:xfrm>
            <a:off x="229282" y="1290025"/>
            <a:ext cx="11733436" cy="4980989"/>
          </a:xfrm>
          <a:prstGeom prst="rect">
            <a:avLst/>
          </a:prstGeom>
        </p:spPr>
        <p:txBody>
          <a:bodyPr vert="horz" lIns="91440" tIns="45720" rIns="91440" bIns="45720" numCol="1"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RRO Article VI, Section 37. Rescind, Repeal, or Annul. Any vote taken … may be rescinded by a majority vote, provided notice of the motion has been given at the previous meeting or in the call for this meeting. </a:t>
            </a:r>
          </a:p>
          <a:p>
            <a:pPr marL="228600" marR="0" lvl="0" indent="-22860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The notice may be given when another question is pending but cannot interrupt a member while speaking. </a:t>
            </a:r>
          </a:p>
          <a:p>
            <a:pPr marL="228600" marR="0" lvl="0" indent="-22860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It is a main motion without any privilege, and therefore can be introduced only when there is nothing else before the assembly. </a:t>
            </a:r>
          </a:p>
          <a:p>
            <a:pPr marL="228600" marR="0" lvl="0" indent="-22860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It cannot be considered in the same meeting the original motion was passed if there is a motion to reconsider still pending a vote until the motion to reconsider has been voted on. </a:t>
            </a:r>
          </a:p>
          <a:p>
            <a:pPr marL="228600" marR="0" lvl="0" indent="-22860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It may be made by any member; it is debatable. </a:t>
            </a:r>
          </a:p>
          <a:p>
            <a:pPr marL="228600" marR="0" lvl="0" indent="-22860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The motion to rescind can be applied to votes on all main motions … with the following exceptions:</a:t>
            </a:r>
          </a:p>
          <a:p>
            <a:pPr marL="685800" marR="0" lvl="1" indent="-22860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votes cannot be rescinded after something has been done as a result of that vote that the assembly cannot undo; </a:t>
            </a:r>
          </a:p>
          <a:p>
            <a:pPr marL="685800" marR="0" lvl="1" indent="-22860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or where it is a contract and the other party is informed of the fact; </a:t>
            </a:r>
          </a:p>
          <a:p>
            <a:pPr marL="685800" marR="0" lvl="1" indent="-22860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rPr>
              <a:t>or, where a resignation has been acted upon, or one has been elected to, or expelled from, membership or office, and was present or has been officially notified. In the case of expulsion, the only way to reverse the action afterwards is to restore the person to membership or office, which requires the same preliminary steps and vote as is required for an election.</a:t>
            </a:r>
          </a:p>
        </p:txBody>
      </p:sp>
      <p:sp>
        <p:nvSpPr>
          <p:cNvPr id="5" name="Slide Number Placeholder 4">
            <a:extLst>
              <a:ext uri="{FF2B5EF4-FFF2-40B4-BE49-F238E27FC236}">
                <a16:creationId xmlns:a16="http://schemas.microsoft.com/office/drawing/2014/main" id="{9FE619C1-CFF9-7ED0-C4CA-5266444405D4}"/>
              </a:ext>
            </a:extLst>
          </p:cNvPr>
          <p:cNvSpPr>
            <a:spLocks noGrp="1"/>
          </p:cNvSpPr>
          <p:nvPr>
            <p:ph type="sldNum" sz="quarter" idx="12"/>
          </p:nvPr>
        </p:nvSpPr>
        <p:spPr/>
        <p:txBody>
          <a:bodyPr/>
          <a:lstStyle/>
          <a:p>
            <a:fld id="{35BFCE43-EE8A-454E-AEBD-3D2B76204578}" type="slidenum">
              <a:rPr lang="en-US" smtClean="0"/>
              <a:t>74</a:t>
            </a:fld>
            <a:endParaRPr lang="en-US"/>
          </a:p>
        </p:txBody>
      </p:sp>
    </p:spTree>
    <p:extLst>
      <p:ext uri="{BB962C8B-B14F-4D97-AF65-F5344CB8AC3E}">
        <p14:creationId xmlns:p14="http://schemas.microsoft.com/office/powerpoint/2010/main" val="96253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53357F90-7478-6CE6-CBE4-7DCB57DE74FB}"/>
              </a:ext>
            </a:extLst>
          </p:cNvPr>
          <p:cNvSpPr txBox="1">
            <a:spLocks/>
          </p:cNvSpPr>
          <p:nvPr/>
        </p:nvSpPr>
        <p:spPr>
          <a:xfrm>
            <a:off x="466722" y="586855"/>
            <a:ext cx="3201366" cy="33874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rPr>
              <a:t>RRO Motions Cheat Sheet</a:t>
            </a:r>
          </a:p>
        </p:txBody>
      </p:sp>
      <p:sp>
        <p:nvSpPr>
          <p:cNvPr id="3" name="Content Placeholder 2">
            <a:extLst>
              <a:ext uri="{FF2B5EF4-FFF2-40B4-BE49-F238E27FC236}">
                <a16:creationId xmlns:a16="http://schemas.microsoft.com/office/drawing/2014/main" id="{C74967CE-F298-637E-201D-BBF0BC8695E6}"/>
              </a:ext>
            </a:extLst>
          </p:cNvPr>
          <p:cNvSpPr>
            <a:spLocks noGrp="1"/>
          </p:cNvSpPr>
          <p:nvPr>
            <p:ph idx="1"/>
          </p:nvPr>
        </p:nvSpPr>
        <p:spPr>
          <a:xfrm>
            <a:off x="4581727" y="649480"/>
            <a:ext cx="3025303" cy="5546047"/>
          </a:xfrm>
        </p:spPr>
        <p:txBody>
          <a:bodyPr vert="horz" lIns="91440" tIns="45720" rIns="91440" bIns="45720" numCol="1" rtlCol="0" anchor="ctr">
            <a:normAutofit/>
          </a:bodyPr>
          <a:lstStyle/>
          <a:p>
            <a:pPr marL="1828800" lvl="4">
              <a:spcBef>
                <a:spcPts val="0"/>
              </a:spcBef>
              <a:spcAft>
                <a:spcPts val="800"/>
              </a:spcAft>
            </a:pPr>
            <a:endParaRPr lang="en-US" sz="2000" dirty="0"/>
          </a:p>
          <a:p>
            <a:pPr lvl="1">
              <a:spcAft>
                <a:spcPts val="1200"/>
              </a:spcAft>
            </a:pPr>
            <a:endParaRPr lang="en-US" sz="2000" dirty="0"/>
          </a:p>
          <a:p>
            <a:pPr lvl="2">
              <a:spcAft>
                <a:spcPts val="1200"/>
              </a:spcAft>
            </a:pPr>
            <a:endParaRPr lang="en-US" dirty="0"/>
          </a:p>
        </p:txBody>
      </p:sp>
      <p:pic>
        <p:nvPicPr>
          <p:cNvPr id="7" name="Picture 6">
            <a:extLst>
              <a:ext uri="{FF2B5EF4-FFF2-40B4-BE49-F238E27FC236}">
                <a16:creationId xmlns:a16="http://schemas.microsoft.com/office/drawing/2014/main" id="{082AA1BE-87D1-82ED-B485-6DED956B41A9}"/>
              </a:ext>
            </a:extLst>
          </p:cNvPr>
          <p:cNvPicPr>
            <a:picLocks noChangeAspect="1"/>
          </p:cNvPicPr>
          <p:nvPr/>
        </p:nvPicPr>
        <p:blipFill>
          <a:blip r:embed="rId3"/>
          <a:stretch>
            <a:fillRect/>
          </a:stretch>
        </p:blipFill>
        <p:spPr>
          <a:xfrm>
            <a:off x="4195073" y="335048"/>
            <a:ext cx="8055096" cy="6522952"/>
          </a:xfrm>
          <a:prstGeom prst="rect">
            <a:avLst/>
          </a:prstGeom>
        </p:spPr>
      </p:pic>
      <p:sp>
        <p:nvSpPr>
          <p:cNvPr id="2" name="Content Placeholder 2">
            <a:extLst>
              <a:ext uri="{FF2B5EF4-FFF2-40B4-BE49-F238E27FC236}">
                <a16:creationId xmlns:a16="http://schemas.microsoft.com/office/drawing/2014/main" id="{4B89B1CA-9E7F-F61C-F22B-1AED9660FA6A}"/>
              </a:ext>
            </a:extLst>
          </p:cNvPr>
          <p:cNvSpPr txBox="1">
            <a:spLocks/>
          </p:cNvSpPr>
          <p:nvPr/>
        </p:nvSpPr>
        <p:spPr>
          <a:xfrm>
            <a:off x="229282" y="1290025"/>
            <a:ext cx="11733436" cy="4980989"/>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endParaRPr>
          </a:p>
        </p:txBody>
      </p:sp>
      <p:sp>
        <p:nvSpPr>
          <p:cNvPr id="5" name="Slide Number Placeholder 4">
            <a:extLst>
              <a:ext uri="{FF2B5EF4-FFF2-40B4-BE49-F238E27FC236}">
                <a16:creationId xmlns:a16="http://schemas.microsoft.com/office/drawing/2014/main" id="{12F7E08F-F548-0A16-946D-E6C53606044B}"/>
              </a:ext>
            </a:extLst>
          </p:cNvPr>
          <p:cNvSpPr>
            <a:spLocks noGrp="1"/>
          </p:cNvSpPr>
          <p:nvPr>
            <p:ph type="sldNum" sz="quarter" idx="12"/>
          </p:nvPr>
        </p:nvSpPr>
        <p:spPr/>
        <p:txBody>
          <a:bodyPr/>
          <a:lstStyle/>
          <a:p>
            <a:fld id="{35BFCE43-EE8A-454E-AEBD-3D2B76204578}" type="slidenum">
              <a:rPr lang="en-US" smtClean="0"/>
              <a:t>75</a:t>
            </a:fld>
            <a:endParaRPr lang="en-US"/>
          </a:p>
        </p:txBody>
      </p:sp>
    </p:spTree>
    <p:extLst>
      <p:ext uri="{BB962C8B-B14F-4D97-AF65-F5344CB8AC3E}">
        <p14:creationId xmlns:p14="http://schemas.microsoft.com/office/powerpoint/2010/main" val="1188686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53357F90-7478-6CE6-CBE4-7DCB57DE74FB}"/>
              </a:ext>
            </a:extLst>
          </p:cNvPr>
          <p:cNvSpPr txBox="1">
            <a:spLocks/>
          </p:cNvSpPr>
          <p:nvPr/>
        </p:nvSpPr>
        <p:spPr>
          <a:xfrm>
            <a:off x="466722" y="586855"/>
            <a:ext cx="3201366" cy="5583870"/>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800" b="1" i="0" u="none" strike="noStrike" kern="1200" cap="none" spc="0" normalizeH="0" baseline="0" noProof="0" dirty="0">
                <a:ln>
                  <a:noFill/>
                </a:ln>
                <a:solidFill>
                  <a:srgbClr val="FFFFFF"/>
                </a:solidFill>
                <a:effectLst/>
                <a:uLnTx/>
                <a:uFillTx/>
                <a:latin typeface="Calibri Light" panose="020F0302020204030204"/>
                <a:ea typeface="+mj-ea"/>
                <a:cs typeface="+mj-cs"/>
              </a:rPr>
              <a:t>Voting and Abstaining</a:t>
            </a:r>
          </a:p>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rPr>
              <a:t>Methods of Voting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rPr>
              <a:t>1. Voice vote - method normally used.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rPr>
              <a:t>2. Show of hands or rising vote - used to verify an inconclusive voice vote or on motions requiring a two-thirds vote.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rPr>
              <a:t>3. Ballot - normally used for election of officers and when ordered by a majority vote.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rPr>
              <a:t>4. Roll call vote - used when it is desired to have a record of how each member voted. </a:t>
            </a:r>
          </a:p>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
        <p:nvSpPr>
          <p:cNvPr id="2" name="Content Placeholder 2">
            <a:extLst>
              <a:ext uri="{FF2B5EF4-FFF2-40B4-BE49-F238E27FC236}">
                <a16:creationId xmlns:a16="http://schemas.microsoft.com/office/drawing/2014/main" id="{4B89B1CA-9E7F-F61C-F22B-1AED9660FA6A}"/>
              </a:ext>
            </a:extLst>
          </p:cNvPr>
          <p:cNvSpPr txBox="1">
            <a:spLocks/>
          </p:cNvSpPr>
          <p:nvPr/>
        </p:nvSpPr>
        <p:spPr>
          <a:xfrm>
            <a:off x="229282" y="1290025"/>
            <a:ext cx="11733436" cy="4980989"/>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prstClr val="black"/>
              </a:buClr>
              <a:buSzPts val="2400"/>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Arial"/>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492804AF-8904-1E40-999F-C78E7B1EBF63}"/>
              </a:ext>
            </a:extLst>
          </p:cNvPr>
          <p:cNvSpPr txBox="1"/>
          <p:nvPr/>
        </p:nvSpPr>
        <p:spPr>
          <a:xfrm>
            <a:off x="4130255" y="159360"/>
            <a:ext cx="7832463" cy="63401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Calibri" panose="020F0502020204030204"/>
                <a:ea typeface="+mn-ea"/>
                <a:cs typeface="+mn-cs"/>
              </a:rPr>
              <a:t>VOTING PROCESS</a:t>
            </a:r>
          </a:p>
          <a:p>
            <a:pPr marL="5572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If a Motion is made but there is no second the Motion dies and cannot be voted on. </a:t>
            </a:r>
          </a:p>
          <a:p>
            <a:pPr marL="5572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Once a Vote is called for and all those voting have voted, the </a:t>
            </a: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Chair announces the vote.  Any person who voted against the Motion, who has changed their mind may make a motion to reconsider the motion that failed.  If seconded, and a majority votes in favor, then the motion that failed would be restated by  a Board member, seconded, and voted on.  </a:t>
            </a:r>
          </a:p>
          <a:p>
            <a:pPr marL="5572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In Case of a tie:  If there is a tie vote, and the Chair did not participate in the original vote, the Chair will vote to break the tie.</a:t>
            </a:r>
          </a:p>
          <a:p>
            <a:pPr marL="5572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For voting, once a quorum is established, a majority of those voting decides the question. A quorum must be present to take a vote.</a:t>
            </a:r>
          </a:p>
          <a:p>
            <a:pPr marL="5572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prstClr val="black"/>
                </a:solidFill>
                <a:effectLst/>
                <a:uLnTx/>
                <a:uFillTx/>
                <a:latin typeface="Calibri" panose="020F0502020204030204"/>
                <a:ea typeface="+mn-ea"/>
                <a:cs typeface="+mn-cs"/>
              </a:rPr>
              <a:t>Did the Motion Pass? </a:t>
            </a: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Examples: 5 Board members present – 3 is a quorum.  </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2 in favor, 2 opposed, 1 not voting = a tie. Chair can vote.  If the Chair abstains motion fails. </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2 in favor  1 opposed, 2 not voting = motion passes</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2 in favor, 0 opposed,  3 not voting = motion fails under OLC By-laws. </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 A tie vote means the motion fails.</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Why Abstain or Not vote?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Voting is a duty and a privilege, so why would a board member want to abstain from a vote? A board member might have one of the following reasons for not wanting to vote: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There’s a conflict of interest  (note: conflict policy best practice is to leave the room)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Don’t want to reveal what they’re thinking about an issue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Disagree with one or more board members and don’t want to air their disagreement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Too conflicted on an issue to cast a meaningful vote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The Board member does not feel like they have enough information to properly vote – to meet the duty of care.  If this is the case, a Board member should consider making a motion to table the Motion before a Vote is called for.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Board member can do an Active abstention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this means the board member states their intention not to vote on a motion and often why they aren’t going to vote. </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5C121CB4-5C5E-B91F-ADD7-FD88D18933AE}"/>
              </a:ext>
            </a:extLst>
          </p:cNvPr>
          <p:cNvSpPr>
            <a:spLocks noGrp="1"/>
          </p:cNvSpPr>
          <p:nvPr>
            <p:ph type="sldNum" sz="quarter" idx="12"/>
          </p:nvPr>
        </p:nvSpPr>
        <p:spPr/>
        <p:txBody>
          <a:bodyPr/>
          <a:lstStyle/>
          <a:p>
            <a:fld id="{35BFCE43-EE8A-454E-AEBD-3D2B76204578}" type="slidenum">
              <a:rPr lang="en-US" smtClean="0"/>
              <a:t>76</a:t>
            </a:fld>
            <a:endParaRPr lang="en-US"/>
          </a:p>
        </p:txBody>
      </p:sp>
    </p:spTree>
    <p:extLst>
      <p:ext uri="{BB962C8B-B14F-4D97-AF65-F5344CB8AC3E}">
        <p14:creationId xmlns:p14="http://schemas.microsoft.com/office/powerpoint/2010/main" val="1954526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4967CE-F298-637E-201D-BBF0BC8695E6}"/>
              </a:ext>
            </a:extLst>
          </p:cNvPr>
          <p:cNvSpPr>
            <a:spLocks noGrp="1"/>
          </p:cNvSpPr>
          <p:nvPr>
            <p:ph idx="1"/>
          </p:nvPr>
        </p:nvSpPr>
        <p:spPr>
          <a:xfrm>
            <a:off x="229282" y="1952336"/>
            <a:ext cx="10515600" cy="4571434"/>
          </a:xfrm>
        </p:spPr>
        <p:txBody>
          <a:bodyPr vert="horz" lIns="91440" tIns="45720" rIns="91440" bIns="45720" numCol="1" rtlCol="0" anchor="t">
            <a:normAutofit/>
          </a:bodyPr>
          <a:lstStyle/>
          <a:p>
            <a:pPr marL="1828800" lvl="4" indent="0">
              <a:lnSpc>
                <a:spcPct val="107000"/>
              </a:lnSpc>
              <a:spcBef>
                <a:spcPts val="0"/>
              </a:spcBef>
              <a:spcAft>
                <a:spcPts val="800"/>
              </a:spcAft>
              <a:buNone/>
            </a:pPr>
            <a:endParaRPr lang="en-US" kern="100" dirty="0">
              <a:latin typeface="Montserrat" panose="00000500000000000000" pitchFamily="50" charset="0"/>
              <a:ea typeface="Calibri" panose="020F0502020204030204" pitchFamily="34" charset="0"/>
            </a:endParaRPr>
          </a:p>
          <a:p>
            <a:pPr lvl="1">
              <a:spcAft>
                <a:spcPts val="1200"/>
              </a:spcAft>
              <a:buFont typeface="Wingdings" panose="05000000000000000000" pitchFamily="2" charset="2"/>
              <a:buChar char="v"/>
            </a:pPr>
            <a:endParaRPr lang="en-US" dirty="0">
              <a:latin typeface="Montserrat"/>
            </a:endParaRPr>
          </a:p>
          <a:p>
            <a:pPr lvl="2">
              <a:spcAft>
                <a:spcPts val="1200"/>
              </a:spcAft>
              <a:buFont typeface="Wingdings" panose="05000000000000000000" pitchFamily="2" charset="2"/>
              <a:buChar char="v"/>
            </a:pPr>
            <a:endParaRPr lang="en-US" dirty="0">
              <a:latin typeface="Montserrat"/>
            </a:endParaRPr>
          </a:p>
        </p:txBody>
      </p:sp>
      <p:sp>
        <p:nvSpPr>
          <p:cNvPr id="4" name="Title 1">
            <a:extLst>
              <a:ext uri="{FF2B5EF4-FFF2-40B4-BE49-F238E27FC236}">
                <a16:creationId xmlns:a16="http://schemas.microsoft.com/office/drawing/2014/main" id="{53357F90-7478-6CE6-CBE4-7DCB57DE74FB}"/>
              </a:ext>
            </a:extLst>
          </p:cNvPr>
          <p:cNvSpPr txBox="1">
            <a:spLocks/>
          </p:cNvSpPr>
          <p:nvPr/>
        </p:nvSpPr>
        <p:spPr>
          <a:xfrm>
            <a:off x="0" y="0"/>
            <a:ext cx="12192000" cy="114807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layfair Display" panose="00000500000000000000" pitchFamily="2" charset="0"/>
                <a:ea typeface="+mj-ea"/>
                <a:cs typeface="+mj-cs"/>
              </a:rPr>
              <a:t>Example 1 - RRO</a:t>
            </a:r>
          </a:p>
        </p:txBody>
      </p:sp>
      <p:sp>
        <p:nvSpPr>
          <p:cNvPr id="2" name="Content Placeholder 2">
            <a:extLst>
              <a:ext uri="{FF2B5EF4-FFF2-40B4-BE49-F238E27FC236}">
                <a16:creationId xmlns:a16="http://schemas.microsoft.com/office/drawing/2014/main" id="{4B89B1CA-9E7F-F61C-F22B-1AED9660FA6A}"/>
              </a:ext>
            </a:extLst>
          </p:cNvPr>
          <p:cNvSpPr txBox="1">
            <a:spLocks/>
          </p:cNvSpPr>
          <p:nvPr/>
        </p:nvSpPr>
        <p:spPr>
          <a:xfrm>
            <a:off x="229282" y="1290025"/>
            <a:ext cx="10515600" cy="5233745"/>
          </a:xfrm>
          <a:prstGeom prst="rect">
            <a:avLst/>
          </a:prstGeom>
        </p:spPr>
        <p:txBody>
          <a:bodyPr vert="horz" lIns="91440" tIns="45720" rIns="91440" bIns="45720" numCol="1"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Montserrat"/>
                <a:ea typeface="+mn-ea"/>
                <a:cs typeface="+mn-cs"/>
              </a:rPr>
              <a:t>You don’t have enough information to make an informed decision and are worried you are only getting half of the story on an issue before the Board. What can or should you do? </a:t>
            </a:r>
          </a:p>
          <a:p>
            <a:pPr marL="514350" marR="0" lvl="0" indent="-514350" algn="l" defTabSz="914400" rtl="0" eaLnBrk="1" fontAlgn="auto" latinLnBrk="0" hangingPunct="1">
              <a:lnSpc>
                <a:spcPct val="90000"/>
              </a:lnSpc>
              <a:spcBef>
                <a:spcPts val="1000"/>
              </a:spcBef>
              <a:spcAft>
                <a:spcPts val="1200"/>
              </a:spcAft>
              <a:buClrTx/>
              <a:buSzTx/>
              <a:buFont typeface="Arial" panose="020B0604020202020204" pitchFamily="34" charset="0"/>
              <a:buAutoNum type="arabicPeriod"/>
              <a:tabLst/>
              <a:defRPr/>
            </a:pPr>
            <a:r>
              <a:rPr kumimoji="0" lang="en-US" sz="2800" b="1" i="0" u="none" strike="noStrike" kern="1200" cap="none" spc="0" normalizeH="0" baseline="0" noProof="0" dirty="0">
                <a:ln>
                  <a:noFill/>
                </a:ln>
                <a:solidFill>
                  <a:prstClr val="black"/>
                </a:solidFill>
                <a:effectLst/>
                <a:uLnTx/>
                <a:uFillTx/>
                <a:latin typeface="Montserrat"/>
                <a:ea typeface="+mn-ea"/>
                <a:cs typeface="+mn-cs"/>
              </a:rPr>
              <a:t>Motion to Table the Motion until the Administrator provides a report to the Board at the next Board meeting on the issue with detailed facts.</a:t>
            </a:r>
          </a:p>
          <a:p>
            <a:pPr marL="514350" marR="0" lvl="0" indent="-514350" algn="l" defTabSz="914400" rtl="0" eaLnBrk="1" fontAlgn="auto" latinLnBrk="0" hangingPunct="1">
              <a:lnSpc>
                <a:spcPct val="90000"/>
              </a:lnSpc>
              <a:spcBef>
                <a:spcPts val="1000"/>
              </a:spcBef>
              <a:spcAft>
                <a:spcPts val="1200"/>
              </a:spcAft>
              <a:buClrTx/>
              <a:buSzTx/>
              <a:buFont typeface="Arial" panose="020B0604020202020204" pitchFamily="34" charset="0"/>
              <a:buAutoNum type="arabicPeriod"/>
              <a:tabLst/>
              <a:defRPr/>
            </a:pPr>
            <a:r>
              <a:rPr kumimoji="0" lang="en-US" sz="2800" b="1" i="0" u="none" strike="noStrike" kern="1200" cap="none" spc="0" normalizeH="0" baseline="0" noProof="0" dirty="0">
                <a:ln>
                  <a:noFill/>
                </a:ln>
                <a:solidFill>
                  <a:prstClr val="black"/>
                </a:solidFill>
                <a:effectLst/>
                <a:uLnTx/>
                <a:uFillTx/>
                <a:latin typeface="Montserrat"/>
                <a:ea typeface="+mn-ea"/>
                <a:cs typeface="+mn-cs"/>
              </a:rPr>
              <a:t>Motion to Refer the Issue to the Administrator to investigate and bring a recommendation back at the next Board meeting. </a:t>
            </a:r>
          </a:p>
          <a:p>
            <a:pPr marL="514350" marR="0" lvl="0" indent="-514350" algn="l" defTabSz="914400" rtl="0" eaLnBrk="1" fontAlgn="auto" latinLnBrk="0" hangingPunct="1">
              <a:lnSpc>
                <a:spcPct val="90000"/>
              </a:lnSpc>
              <a:spcBef>
                <a:spcPts val="1000"/>
              </a:spcBef>
              <a:spcAft>
                <a:spcPts val="1200"/>
              </a:spcAft>
              <a:buClrTx/>
              <a:buSzTx/>
              <a:buFont typeface="Arial" panose="020B0604020202020204" pitchFamily="34" charset="0"/>
              <a:buAutoNum type="arabicPeriod"/>
              <a:tabLst/>
              <a:defRPr/>
            </a:pPr>
            <a:r>
              <a:rPr kumimoji="0" lang="en-US" sz="2800" b="1" i="0" u="none" strike="noStrike" kern="1200" cap="none" spc="0" normalizeH="0" baseline="0" noProof="0" dirty="0">
                <a:ln>
                  <a:noFill/>
                </a:ln>
                <a:solidFill>
                  <a:prstClr val="black"/>
                </a:solidFill>
                <a:effectLst/>
                <a:uLnTx/>
                <a:uFillTx/>
                <a:latin typeface="Montserrat"/>
                <a:ea typeface="+mn-ea"/>
                <a:cs typeface="+mn-cs"/>
              </a:rPr>
              <a:t>Abstain from voting on it and then make a motion to reconsider the motion just approved. </a:t>
            </a:r>
          </a:p>
          <a:p>
            <a:pPr marL="514350" marR="0" lvl="0" indent="-514350" algn="l" defTabSz="914400" rtl="0" eaLnBrk="1" fontAlgn="auto" latinLnBrk="0" hangingPunct="1">
              <a:lnSpc>
                <a:spcPct val="90000"/>
              </a:lnSpc>
              <a:spcBef>
                <a:spcPts val="1000"/>
              </a:spcBef>
              <a:spcAft>
                <a:spcPts val="1200"/>
              </a:spcAft>
              <a:buClrTx/>
              <a:buSzTx/>
              <a:buFont typeface="Arial" panose="020B0604020202020204" pitchFamily="34" charset="0"/>
              <a:buAutoNum type="arabicPeriod"/>
              <a:tabLst/>
              <a:defRPr/>
            </a:pPr>
            <a:r>
              <a:rPr kumimoji="0" lang="en-US" sz="2800" b="1" i="0" u="none" strike="noStrike" kern="1200" cap="none" spc="0" normalizeH="0" baseline="0" noProof="0" dirty="0">
                <a:ln>
                  <a:noFill/>
                </a:ln>
                <a:solidFill>
                  <a:prstClr val="black"/>
                </a:solidFill>
                <a:effectLst/>
                <a:uLnTx/>
                <a:uFillTx/>
                <a:latin typeface="Montserrat"/>
                <a:ea typeface="+mn-ea"/>
                <a:cs typeface="+mn-cs"/>
              </a:rPr>
              <a:t>Nothing.  </a:t>
            </a:r>
          </a:p>
        </p:txBody>
      </p:sp>
      <p:sp>
        <p:nvSpPr>
          <p:cNvPr id="5" name="Slide Number Placeholder 4">
            <a:extLst>
              <a:ext uri="{FF2B5EF4-FFF2-40B4-BE49-F238E27FC236}">
                <a16:creationId xmlns:a16="http://schemas.microsoft.com/office/drawing/2014/main" id="{BC2AD910-A743-A424-F727-D5C3EFFCF153}"/>
              </a:ext>
            </a:extLst>
          </p:cNvPr>
          <p:cNvSpPr>
            <a:spLocks noGrp="1"/>
          </p:cNvSpPr>
          <p:nvPr>
            <p:ph type="sldNum" sz="quarter" idx="12"/>
          </p:nvPr>
        </p:nvSpPr>
        <p:spPr/>
        <p:txBody>
          <a:bodyPr/>
          <a:lstStyle/>
          <a:p>
            <a:fld id="{35BFCE43-EE8A-454E-AEBD-3D2B76204578}" type="slidenum">
              <a:rPr lang="en-US" smtClean="0"/>
              <a:t>77</a:t>
            </a:fld>
            <a:endParaRPr lang="en-US"/>
          </a:p>
        </p:txBody>
      </p:sp>
    </p:spTree>
    <p:extLst>
      <p:ext uri="{BB962C8B-B14F-4D97-AF65-F5344CB8AC3E}">
        <p14:creationId xmlns:p14="http://schemas.microsoft.com/office/powerpoint/2010/main" val="180300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4967CE-F298-637E-201D-BBF0BC8695E6}"/>
              </a:ext>
            </a:extLst>
          </p:cNvPr>
          <p:cNvSpPr>
            <a:spLocks noGrp="1"/>
          </p:cNvSpPr>
          <p:nvPr>
            <p:ph idx="1"/>
          </p:nvPr>
        </p:nvSpPr>
        <p:spPr>
          <a:xfrm>
            <a:off x="782574" y="1261721"/>
            <a:ext cx="10515600" cy="5516638"/>
          </a:xfrm>
        </p:spPr>
        <p:txBody>
          <a:bodyPr vert="horz" lIns="91440" tIns="45720" rIns="91440" bIns="45720" numCol="1" rtlCol="0" anchor="t">
            <a:noAutofit/>
          </a:bodyPr>
          <a:lstStyle/>
          <a:p>
            <a:pPr marL="0" indent="0">
              <a:lnSpc>
                <a:spcPct val="107000"/>
              </a:lnSpc>
              <a:spcBef>
                <a:spcPts val="0"/>
              </a:spcBef>
              <a:spcAft>
                <a:spcPts val="800"/>
              </a:spcAft>
              <a:buNone/>
            </a:pPr>
            <a:r>
              <a:rPr lang="en-US" sz="2400" b="1" kern="100" dirty="0">
                <a:latin typeface="Montserrat" panose="00000500000000000000" pitchFamily="50" charset="0"/>
                <a:ea typeface="Calibri" panose="020F0502020204030204" pitchFamily="34" charset="0"/>
              </a:rPr>
              <a:t>The Board is in open public session and a staff member starts talking about a student issue naming the student and talking about their medical condition and asking the Board to change the student’s grade in a class. What can you do? </a:t>
            </a:r>
          </a:p>
          <a:p>
            <a:pPr marL="514350" indent="-514350">
              <a:lnSpc>
                <a:spcPct val="107000"/>
              </a:lnSpc>
              <a:spcBef>
                <a:spcPts val="0"/>
              </a:spcBef>
              <a:spcAft>
                <a:spcPts val="800"/>
              </a:spcAft>
              <a:buAutoNum type="arabicPeriod"/>
            </a:pPr>
            <a:r>
              <a:rPr lang="en-US" sz="1800" b="1" kern="100" dirty="0">
                <a:latin typeface="Montserrat" panose="00000500000000000000" pitchFamily="50" charset="0"/>
                <a:ea typeface="Calibri" panose="020F0502020204030204" pitchFamily="34" charset="0"/>
              </a:rPr>
              <a:t>Call a Point of Order because this is confidential student information and cannot be discussed in public session, and the Board doesn’t have authority to act on a student issue about grades and ask the Chair to Rule on it.</a:t>
            </a:r>
          </a:p>
          <a:p>
            <a:pPr marL="514350" indent="-514350">
              <a:lnSpc>
                <a:spcPct val="107000"/>
              </a:lnSpc>
              <a:spcBef>
                <a:spcPts val="0"/>
              </a:spcBef>
              <a:spcAft>
                <a:spcPts val="800"/>
              </a:spcAft>
              <a:buAutoNum type="arabicPeriod"/>
            </a:pPr>
            <a:r>
              <a:rPr lang="en-US" sz="1800" b="1" kern="100" dirty="0">
                <a:latin typeface="Montserrat" panose="00000500000000000000" pitchFamily="50" charset="0"/>
                <a:ea typeface="Calibri" panose="020F0502020204030204" pitchFamily="34" charset="0"/>
              </a:rPr>
              <a:t>Make a Motion to Strike the discussion from the Record because it was out of order.</a:t>
            </a:r>
          </a:p>
          <a:p>
            <a:pPr marL="514350" indent="-514350">
              <a:lnSpc>
                <a:spcPct val="107000"/>
              </a:lnSpc>
              <a:spcBef>
                <a:spcPts val="0"/>
              </a:spcBef>
              <a:spcAft>
                <a:spcPts val="800"/>
              </a:spcAft>
              <a:buAutoNum type="arabicPeriod"/>
            </a:pPr>
            <a:r>
              <a:rPr lang="en-US" sz="1800" b="1" kern="100" dirty="0">
                <a:latin typeface="Montserrat" panose="00000500000000000000" pitchFamily="50" charset="0"/>
                <a:ea typeface="Calibri" panose="020F0502020204030204" pitchFamily="34" charset="0"/>
              </a:rPr>
              <a:t>Make a Motion to go into Executive Session because this is confidential information and shouldn’t be discussed in public. </a:t>
            </a:r>
          </a:p>
          <a:p>
            <a:pPr marL="514350" indent="-514350">
              <a:lnSpc>
                <a:spcPct val="107000"/>
              </a:lnSpc>
              <a:spcBef>
                <a:spcPts val="0"/>
              </a:spcBef>
              <a:spcAft>
                <a:spcPts val="800"/>
              </a:spcAft>
              <a:buAutoNum type="arabicPeriod"/>
            </a:pPr>
            <a:r>
              <a:rPr lang="en-US" sz="1800" b="1" kern="100" dirty="0">
                <a:latin typeface="Montserrat" panose="00000500000000000000" pitchFamily="50" charset="0"/>
                <a:ea typeface="Calibri" panose="020F0502020204030204" pitchFamily="34" charset="0"/>
              </a:rPr>
              <a:t>Nothing it’s the Chair’s job to control the meeting. </a:t>
            </a:r>
          </a:p>
          <a:p>
            <a:pPr marL="514350" indent="-514350">
              <a:lnSpc>
                <a:spcPct val="107000"/>
              </a:lnSpc>
              <a:spcBef>
                <a:spcPts val="0"/>
              </a:spcBef>
              <a:spcAft>
                <a:spcPts val="800"/>
              </a:spcAft>
              <a:buAutoNum type="arabicPeriod"/>
            </a:pPr>
            <a:r>
              <a:rPr lang="en-US" sz="1800" b="1" kern="100" dirty="0">
                <a:latin typeface="Montserrat" panose="00000500000000000000" pitchFamily="50" charset="0"/>
                <a:ea typeface="Calibri" panose="020F0502020204030204" pitchFamily="34" charset="0"/>
              </a:rPr>
              <a:t>Abstain from voting on a motion related to this. </a:t>
            </a:r>
            <a:endParaRPr lang="en-US" sz="1800" kern="100" dirty="0">
              <a:latin typeface="Montserrat" panose="00000500000000000000" pitchFamily="50" charset="0"/>
              <a:ea typeface="Calibri" panose="020F0502020204030204" pitchFamily="34" charset="0"/>
            </a:endParaRPr>
          </a:p>
          <a:p>
            <a:pPr lvl="1">
              <a:spcAft>
                <a:spcPts val="1200"/>
              </a:spcAft>
              <a:buFont typeface="Wingdings" panose="05000000000000000000" pitchFamily="2" charset="2"/>
              <a:buChar char="v"/>
            </a:pPr>
            <a:endParaRPr lang="en-US" sz="1800" dirty="0">
              <a:latin typeface="Montserrat"/>
            </a:endParaRPr>
          </a:p>
          <a:p>
            <a:pPr lvl="2">
              <a:spcAft>
                <a:spcPts val="1200"/>
              </a:spcAft>
              <a:buFont typeface="Wingdings" panose="05000000000000000000" pitchFamily="2" charset="2"/>
              <a:buChar char="v"/>
            </a:pPr>
            <a:endParaRPr lang="en-US" dirty="0">
              <a:latin typeface="Montserrat"/>
            </a:endParaRPr>
          </a:p>
        </p:txBody>
      </p:sp>
      <p:sp>
        <p:nvSpPr>
          <p:cNvPr id="4" name="Title 1">
            <a:extLst>
              <a:ext uri="{FF2B5EF4-FFF2-40B4-BE49-F238E27FC236}">
                <a16:creationId xmlns:a16="http://schemas.microsoft.com/office/drawing/2014/main" id="{53357F90-7478-6CE6-CBE4-7DCB57DE74FB}"/>
              </a:ext>
            </a:extLst>
          </p:cNvPr>
          <p:cNvSpPr txBox="1">
            <a:spLocks/>
          </p:cNvSpPr>
          <p:nvPr/>
        </p:nvSpPr>
        <p:spPr>
          <a:xfrm>
            <a:off x="0" y="0"/>
            <a:ext cx="12192000" cy="114807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layfair Display" panose="00000500000000000000" pitchFamily="2" charset="0"/>
                <a:ea typeface="+mj-ea"/>
                <a:cs typeface="+mj-cs"/>
              </a:rPr>
              <a:t>Example 2 - RRO</a:t>
            </a:r>
          </a:p>
        </p:txBody>
      </p:sp>
      <p:sp>
        <p:nvSpPr>
          <p:cNvPr id="2" name="Slide Number Placeholder 1">
            <a:extLst>
              <a:ext uri="{FF2B5EF4-FFF2-40B4-BE49-F238E27FC236}">
                <a16:creationId xmlns:a16="http://schemas.microsoft.com/office/drawing/2014/main" id="{B59E0873-4E0D-20A5-7D61-5014ACC9D7CF}"/>
              </a:ext>
            </a:extLst>
          </p:cNvPr>
          <p:cNvSpPr>
            <a:spLocks noGrp="1"/>
          </p:cNvSpPr>
          <p:nvPr>
            <p:ph type="sldNum" sz="quarter" idx="12"/>
          </p:nvPr>
        </p:nvSpPr>
        <p:spPr/>
        <p:txBody>
          <a:bodyPr/>
          <a:lstStyle/>
          <a:p>
            <a:fld id="{35BFCE43-EE8A-454E-AEBD-3D2B76204578}" type="slidenum">
              <a:rPr lang="en-US" smtClean="0"/>
              <a:t>78</a:t>
            </a:fld>
            <a:endParaRPr lang="en-US"/>
          </a:p>
        </p:txBody>
      </p:sp>
    </p:spTree>
    <p:extLst>
      <p:ext uri="{BB962C8B-B14F-4D97-AF65-F5344CB8AC3E}">
        <p14:creationId xmlns:p14="http://schemas.microsoft.com/office/powerpoint/2010/main" val="38327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iver with rocks and trees and mountains in the background&#10;&#10;Description automatically generated">
            <a:extLst>
              <a:ext uri="{FF2B5EF4-FFF2-40B4-BE49-F238E27FC236}">
                <a16:creationId xmlns:a16="http://schemas.microsoft.com/office/drawing/2014/main" id="{8AB1728E-2FC8-BF3B-9C2D-C6D22C0E602C}"/>
              </a:ext>
            </a:extLst>
          </p:cNvPr>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E8BE96-2D70-2371-74C3-B1B506CEDDEF}"/>
              </a:ext>
            </a:extLst>
          </p:cNvPr>
          <p:cNvSpPr>
            <a:spLocks noGrp="1"/>
          </p:cNvSpPr>
          <p:nvPr>
            <p:ph type="ctrTitle"/>
          </p:nvPr>
        </p:nvSpPr>
        <p:spPr>
          <a:xfrm>
            <a:off x="0" y="3690461"/>
            <a:ext cx="12192000" cy="1564958"/>
          </a:xfrm>
          <a:solidFill>
            <a:schemeClr val="accent1">
              <a:lumMod val="50000"/>
            </a:schemeClr>
          </a:solidFill>
        </p:spPr>
        <p:txBody>
          <a:bodyPr anchor="ctr">
            <a:normAutofit/>
          </a:bodyPr>
          <a:lstStyle/>
          <a:p>
            <a:r>
              <a:rPr lang="en-US" dirty="0">
                <a:solidFill>
                  <a:schemeClr val="bg1"/>
                </a:solidFill>
                <a:latin typeface="Playfair Display" panose="00000500000000000000" pitchFamily="2" charset="0"/>
              </a:rPr>
              <a:t>QUESTIONS/DISCUSSION</a:t>
            </a:r>
          </a:p>
        </p:txBody>
      </p:sp>
      <p:pic>
        <p:nvPicPr>
          <p:cNvPr id="5" name="Picture 4" descr="A blue and white logo&#10;&#10;Description automatically generated">
            <a:extLst>
              <a:ext uri="{FF2B5EF4-FFF2-40B4-BE49-F238E27FC236}">
                <a16:creationId xmlns:a16="http://schemas.microsoft.com/office/drawing/2014/main" id="{F6FA8625-FD8B-03E4-53D8-99D21E4E5E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71" b="89725" l="3834" r="96330">
                        <a14:foregroundMark x1="4894" y1="77615" x2="4894" y2="77615"/>
                        <a14:foregroundMark x1="3834" y1="77615" x2="3834" y2="77615"/>
                        <a14:foregroundMark x1="10359" y1="77248" x2="10359" y2="77248"/>
                        <a14:foregroundMark x1="17455" y1="77798" x2="17455" y2="77798"/>
                        <a14:foregroundMark x1="24307" y1="79450" x2="24307" y2="79450"/>
                        <a14:foregroundMark x1="32708" y1="81651" x2="32708" y2="81651"/>
                        <a14:foregroundMark x1="40212" y1="84037" x2="40212" y2="84037"/>
                        <a14:foregroundMark x1="47635" y1="81468" x2="47635" y2="81468"/>
                        <a14:foregroundMark x1="60930" y1="81835" x2="60930" y2="81835"/>
                        <a14:foregroundMark x1="66558" y1="84587" x2="66558" y2="84587"/>
                        <a14:foregroundMark x1="71615" y1="77798" x2="71615" y2="77798"/>
                        <a14:foregroundMark x1="81077" y1="77982" x2="81077" y2="77982"/>
                        <a14:foregroundMark x1="87847" y1="77798" x2="87847" y2="77798"/>
                        <a14:foregroundMark x1="96411" y1="77798" x2="96411" y2="78349"/>
                        <a14:foregroundMark x1="50408" y1="4771" x2="50408" y2="4771"/>
                        <a14:foregroundMark x1="44861" y1="37615" x2="44861" y2="37615"/>
                        <a14:foregroundMark x1="39967" y1="44771" x2="39967" y2="44771"/>
                        <a14:foregroundMark x1="37194" y1="55046" x2="37194" y2="55046"/>
                        <a14:foregroundMark x1="50489" y1="34495" x2="50489" y2="34495"/>
                        <a14:foregroundMark x1="55873" y1="37248" x2="55873" y2="37248"/>
                        <a14:foregroundMark x1="60848" y1="43853" x2="60848" y2="43853"/>
                        <a14:foregroundMark x1="64111" y1="54312" x2="64111" y2="54312"/>
                        <a14:backgroundMark x1="96656" y1="81101" x2="96656" y2="81101"/>
                        <a14:backgroundMark x1="48613" y1="54679" x2="48613" y2="54679"/>
                        <a14:backgroundMark x1="44209" y1="52294" x2="44209" y2="52294"/>
                        <a14:backgroundMark x1="41680" y1="53028" x2="41191" y2="53761"/>
                        <a14:backgroundMark x1="42496" y1="60367" x2="42496" y2="60367"/>
                        <a14:backgroundMark x1="38336" y1="64954" x2="38336" y2="64954"/>
                        <a14:backgroundMark x1="42170" y1="66789" x2="42170" y2="66789"/>
                        <a14:backgroundMark x1="45106" y1="46972" x2="45106" y2="46972"/>
                        <a14:backgroundMark x1="46982" y1="48440" x2="46982" y2="48440"/>
                        <a14:backgroundMark x1="48777" y1="44587" x2="48777" y2="44587"/>
                        <a14:backgroundMark x1="50816" y1="48073" x2="50816" y2="48073"/>
                        <a14:backgroundMark x1="51713" y1="44954" x2="51713" y2="44954"/>
                        <a14:backgroundMark x1="54078" y1="50459" x2="53997" y2="50826"/>
                        <a14:backgroundMark x1="56770" y1="47156" x2="56770" y2="47156"/>
                        <a14:backgroundMark x1="56607" y1="54862" x2="56607" y2="54862"/>
                        <a14:backgroundMark x1="60522" y1="54312" x2="60522" y2="54312"/>
                        <a14:backgroundMark x1="58564" y1="60734" x2="58564" y2="60734"/>
                        <a14:backgroundMark x1="60604" y1="62752" x2="60604" y2="62752"/>
                        <a14:backgroundMark x1="59380" y1="66606" x2="59380" y2="66606"/>
                        <a14:backgroundMark x1="49592" y1="27339" x2="49592" y2="27339"/>
                        <a14:backgroundMark x1="42822" y1="28807" x2="42822" y2="28807"/>
                        <a14:backgroundMark x1="35808" y1="25321" x2="35808" y2="25321"/>
                        <a14:backgroundMark x1="35889" y1="37798" x2="35889" y2="37798"/>
                        <a14:backgroundMark x1="30016" y1="37798" x2="30016" y2="37798"/>
                        <a14:backgroundMark x1="31648" y1="51376" x2="31648" y2="51376"/>
                        <a14:backgroundMark x1="26591" y1="58165" x2="26346" y2="58532"/>
                        <a14:backgroundMark x1="31321" y1="64771" x2="31321" y2="64771"/>
                        <a14:backgroundMark x1="35726" y1="63303" x2="35726" y2="63303"/>
                        <a14:backgroundMark x1="56852" y1="27890" x2="56852" y2="27890"/>
                        <a14:backgroundMark x1="62643" y1="26422" x2="62643" y2="26422"/>
                        <a14:backgroundMark x1="64763" y1="35413" x2="64763" y2="35413"/>
                        <a14:backgroundMark x1="69902" y1="36514" x2="69902" y2="36514"/>
                        <a14:backgroundMark x1="69168" y1="51193" x2="69168" y2="51193"/>
                        <a14:backgroundMark x1="74388" y1="55596" x2="74388" y2="55596"/>
                        <a14:backgroundMark x1="69576" y1="65138" x2="69576" y2="65138"/>
                        <a14:backgroundMark x1="49592" y1="60367" x2="49592" y2="60367"/>
                        <a14:backgroundMark x1="45351" y1="16147" x2="45351" y2="16147"/>
                        <a14:backgroundMark x1="55546" y1="15229" x2="55546" y2="15229"/>
                      </a14:backgroundRemoval>
                    </a14:imgEffect>
                  </a14:imgLayer>
                </a14:imgProps>
              </a:ext>
              <a:ext uri="{28A0092B-C50C-407E-A947-70E740481C1C}">
                <a14:useLocalDpi xmlns:a14="http://schemas.microsoft.com/office/drawing/2010/main" val="0"/>
              </a:ext>
            </a:extLst>
          </a:blip>
          <a:stretch>
            <a:fillRect/>
          </a:stretch>
        </p:blipFill>
        <p:spPr>
          <a:xfrm>
            <a:off x="3726317" y="1322186"/>
            <a:ext cx="4739365" cy="2106814"/>
          </a:xfrm>
          <a:prstGeom prst="rect">
            <a:avLst/>
          </a:prstGeom>
        </p:spPr>
      </p:pic>
      <p:sp>
        <p:nvSpPr>
          <p:cNvPr id="6" name="AutoShape 2">
            <a:extLst>
              <a:ext uri="{FF2B5EF4-FFF2-40B4-BE49-F238E27FC236}">
                <a16:creationId xmlns:a16="http://schemas.microsoft.com/office/drawing/2014/main" id="{BB0AA01F-8A0E-BEC1-DC25-8D0C46464548}"/>
              </a:ext>
            </a:extLst>
          </p:cNvPr>
          <p:cNvSpPr>
            <a:spLocks noChangeAspect="1" noChangeArrowheads="1"/>
          </p:cNvSpPr>
          <p:nvPr/>
        </p:nvSpPr>
        <p:spPr bwMode="auto">
          <a:xfrm>
            <a:off x="4566920" y="3348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98289CDE-48F4-9D27-4E12-2282B9B5C56D}"/>
              </a:ext>
            </a:extLst>
          </p:cNvPr>
          <p:cNvSpPr>
            <a:spLocks noGrp="1"/>
          </p:cNvSpPr>
          <p:nvPr>
            <p:ph type="sldNum" sz="quarter" idx="12"/>
          </p:nvPr>
        </p:nvSpPr>
        <p:spPr/>
        <p:txBody>
          <a:bodyPr/>
          <a:lstStyle/>
          <a:p>
            <a:fld id="{35BFCE43-EE8A-454E-AEBD-3D2B76204578}" type="slidenum">
              <a:rPr lang="en-US" smtClean="0"/>
              <a:t>79</a:t>
            </a:fld>
            <a:endParaRPr lang="en-US"/>
          </a:p>
        </p:txBody>
      </p:sp>
    </p:spTree>
    <p:extLst>
      <p:ext uri="{BB962C8B-B14F-4D97-AF65-F5344CB8AC3E}">
        <p14:creationId xmlns:p14="http://schemas.microsoft.com/office/powerpoint/2010/main" val="3890973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A7C4AC-7537-3BFB-353A-D87072F9E859}"/>
              </a:ext>
            </a:extLst>
          </p:cNvPr>
          <p:cNvSpPr>
            <a:spLocks noGrp="1"/>
          </p:cNvSpPr>
          <p:nvPr>
            <p:ph type="title"/>
          </p:nvPr>
        </p:nvSpPr>
        <p:spPr>
          <a:xfrm>
            <a:off x="1371597" y="348865"/>
            <a:ext cx="10044023" cy="877729"/>
          </a:xfrm>
        </p:spPr>
        <p:txBody>
          <a:bodyPr anchor="ctr">
            <a:normAutofit/>
          </a:bodyPr>
          <a:lstStyle/>
          <a:p>
            <a:r>
              <a:rPr lang="en-US" sz="2800" dirty="0">
                <a:solidFill>
                  <a:srgbClr val="FFFFFF"/>
                </a:solidFill>
              </a:rPr>
              <a:t>Board Functions and Responsibilities – Controlling: Monitoring and Overseeing Performance</a:t>
            </a:r>
          </a:p>
        </p:txBody>
      </p:sp>
      <p:graphicFrame>
        <p:nvGraphicFramePr>
          <p:cNvPr id="5" name="Content Placeholder 2">
            <a:extLst>
              <a:ext uri="{FF2B5EF4-FFF2-40B4-BE49-F238E27FC236}">
                <a16:creationId xmlns:a16="http://schemas.microsoft.com/office/drawing/2014/main" id="{A761236C-BAF4-372D-7745-7E05F234C23F}"/>
              </a:ext>
            </a:extLst>
          </p:cNvPr>
          <p:cNvGraphicFramePr>
            <a:graphicFrameLocks noGrp="1"/>
          </p:cNvGraphicFramePr>
          <p:nvPr>
            <p:ph idx="1"/>
            <p:extLst>
              <p:ext uri="{D42A27DB-BD31-4B8C-83A1-F6EECF244321}">
                <p14:modId xmlns:p14="http://schemas.microsoft.com/office/powerpoint/2010/main" val="210361513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3AD5D9FC-5BD7-B8F5-A633-F4258DA73E22}"/>
              </a:ext>
            </a:extLst>
          </p:cNvPr>
          <p:cNvSpPr>
            <a:spLocks noGrp="1"/>
          </p:cNvSpPr>
          <p:nvPr>
            <p:ph type="sldNum" sz="quarter" idx="12"/>
          </p:nvPr>
        </p:nvSpPr>
        <p:spPr/>
        <p:txBody>
          <a:bodyPr/>
          <a:lstStyle/>
          <a:p>
            <a:fld id="{35BFCE43-EE8A-454E-AEBD-3D2B76204578}" type="slidenum">
              <a:rPr lang="en-US" smtClean="0"/>
              <a:t>8</a:t>
            </a:fld>
            <a:endParaRPr lang="en-US"/>
          </a:p>
        </p:txBody>
      </p:sp>
    </p:spTree>
    <p:extLst>
      <p:ext uri="{BB962C8B-B14F-4D97-AF65-F5344CB8AC3E}">
        <p14:creationId xmlns:p14="http://schemas.microsoft.com/office/powerpoint/2010/main" val="3395941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river with rocks and trees and mountains in the background&#10;&#10;Description automatically generated">
            <a:extLst>
              <a:ext uri="{FF2B5EF4-FFF2-40B4-BE49-F238E27FC236}">
                <a16:creationId xmlns:a16="http://schemas.microsoft.com/office/drawing/2014/main" id="{8AB1728E-2FC8-BF3B-9C2D-C6D22C0E602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993" r="-1" b="1388"/>
          <a:stretch/>
        </p:blipFill>
        <p:spPr>
          <a:xfrm>
            <a:off x="4547937" y="-5"/>
            <a:ext cx="7644062" cy="3681406"/>
          </a:xfrm>
          <a:prstGeom prst="rect">
            <a:avLst/>
          </a:prstGeom>
        </p:spPr>
      </p:pic>
      <p:pic>
        <p:nvPicPr>
          <p:cNvPr id="5" name="Picture 4" descr="A blue and white logo&#10;&#10;Description automatically generated">
            <a:extLst>
              <a:ext uri="{FF2B5EF4-FFF2-40B4-BE49-F238E27FC236}">
                <a16:creationId xmlns:a16="http://schemas.microsoft.com/office/drawing/2014/main" id="{F6FA8625-FD8B-03E4-53D8-99D21E4E5E0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71" b="89725" l="3834" r="96330">
                        <a14:foregroundMark x1="4894" y1="77615" x2="4894" y2="77615"/>
                        <a14:foregroundMark x1="3834" y1="77615" x2="3834" y2="77615"/>
                        <a14:foregroundMark x1="10359" y1="77248" x2="10359" y2="77248"/>
                        <a14:foregroundMark x1="17455" y1="77798" x2="17455" y2="77798"/>
                        <a14:foregroundMark x1="24307" y1="79450" x2="24307" y2="79450"/>
                        <a14:foregroundMark x1="32708" y1="81651" x2="32708" y2="81651"/>
                        <a14:foregroundMark x1="40212" y1="84037" x2="40212" y2="84037"/>
                        <a14:foregroundMark x1="47635" y1="81468" x2="47635" y2="81468"/>
                        <a14:foregroundMark x1="60930" y1="81835" x2="60930" y2="81835"/>
                        <a14:foregroundMark x1="66558" y1="84587" x2="66558" y2="84587"/>
                        <a14:foregroundMark x1="71615" y1="77798" x2="71615" y2="77798"/>
                        <a14:foregroundMark x1="81077" y1="77982" x2="81077" y2="77982"/>
                        <a14:foregroundMark x1="87847" y1="77798" x2="87847" y2="77798"/>
                        <a14:foregroundMark x1="96411" y1="77798" x2="96411" y2="78349"/>
                        <a14:foregroundMark x1="50408" y1="4771" x2="50408" y2="4771"/>
                        <a14:foregroundMark x1="44861" y1="37615" x2="44861" y2="37615"/>
                        <a14:foregroundMark x1="39967" y1="44771" x2="39967" y2="44771"/>
                        <a14:foregroundMark x1="37194" y1="55046" x2="37194" y2="55046"/>
                        <a14:foregroundMark x1="50489" y1="34495" x2="50489" y2="34495"/>
                        <a14:foregroundMark x1="55873" y1="37248" x2="55873" y2="37248"/>
                        <a14:foregroundMark x1="60848" y1="43853" x2="60848" y2="43853"/>
                        <a14:foregroundMark x1="64111" y1="54312" x2="64111" y2="54312"/>
                        <a14:backgroundMark x1="96656" y1="81101" x2="96656" y2="81101"/>
                        <a14:backgroundMark x1="48613" y1="54679" x2="48613" y2="54679"/>
                        <a14:backgroundMark x1="44209" y1="52294" x2="44209" y2="52294"/>
                        <a14:backgroundMark x1="41680" y1="53028" x2="41191" y2="53761"/>
                        <a14:backgroundMark x1="42496" y1="60367" x2="42496" y2="60367"/>
                        <a14:backgroundMark x1="38336" y1="64954" x2="38336" y2="64954"/>
                        <a14:backgroundMark x1="42170" y1="66789" x2="42170" y2="66789"/>
                        <a14:backgroundMark x1="45106" y1="46972" x2="45106" y2="46972"/>
                        <a14:backgroundMark x1="46982" y1="48440" x2="46982" y2="48440"/>
                        <a14:backgroundMark x1="48777" y1="44587" x2="48777" y2="44587"/>
                        <a14:backgroundMark x1="50816" y1="48073" x2="50816" y2="48073"/>
                        <a14:backgroundMark x1="51713" y1="44954" x2="51713" y2="44954"/>
                        <a14:backgroundMark x1="54078" y1="50459" x2="53997" y2="50826"/>
                        <a14:backgroundMark x1="56770" y1="47156" x2="56770" y2="47156"/>
                        <a14:backgroundMark x1="56607" y1="54862" x2="56607" y2="54862"/>
                        <a14:backgroundMark x1="60522" y1="54312" x2="60522" y2="54312"/>
                        <a14:backgroundMark x1="58564" y1="60734" x2="58564" y2="60734"/>
                        <a14:backgroundMark x1="60604" y1="62752" x2="60604" y2="62752"/>
                        <a14:backgroundMark x1="59380" y1="66606" x2="59380" y2="66606"/>
                        <a14:backgroundMark x1="49592" y1="27339" x2="49592" y2="27339"/>
                        <a14:backgroundMark x1="42822" y1="28807" x2="42822" y2="28807"/>
                        <a14:backgroundMark x1="35808" y1="25321" x2="35808" y2="25321"/>
                        <a14:backgroundMark x1="35889" y1="37798" x2="35889" y2="37798"/>
                        <a14:backgroundMark x1="30016" y1="37798" x2="30016" y2="37798"/>
                        <a14:backgroundMark x1="31648" y1="51376" x2="31648" y2="51376"/>
                        <a14:backgroundMark x1="26591" y1="58165" x2="26346" y2="58532"/>
                        <a14:backgroundMark x1="31321" y1="64771" x2="31321" y2="64771"/>
                        <a14:backgroundMark x1="35726" y1="63303" x2="35726" y2="63303"/>
                        <a14:backgroundMark x1="56852" y1="27890" x2="56852" y2="27890"/>
                        <a14:backgroundMark x1="62643" y1="26422" x2="62643" y2="26422"/>
                        <a14:backgroundMark x1="64763" y1="35413" x2="64763" y2="35413"/>
                        <a14:backgroundMark x1="69902" y1="36514" x2="69902" y2="36514"/>
                        <a14:backgroundMark x1="69168" y1="51193" x2="69168" y2="51193"/>
                        <a14:backgroundMark x1="74388" y1="55596" x2="74388" y2="55596"/>
                        <a14:backgroundMark x1="69576" y1="65138" x2="69576" y2="65138"/>
                        <a14:backgroundMark x1="49592" y1="60367" x2="49592" y2="60367"/>
                        <a14:backgroundMark x1="45351" y1="16147" x2="45351" y2="16147"/>
                        <a14:backgroundMark x1="55546" y1="15229" x2="55546" y2="15229"/>
                      </a14:backgroundRemoval>
                    </a14:imgEffect>
                  </a14:imgLayer>
                </a14:imgProps>
              </a:ext>
              <a:ext uri="{28A0092B-C50C-407E-A947-70E740481C1C}">
                <a14:useLocalDpi xmlns:a14="http://schemas.microsoft.com/office/drawing/2010/main" val="0"/>
              </a:ext>
            </a:extLst>
          </a:blip>
          <a:srcRect r="-1" b="6614"/>
          <a:stretch/>
        </p:blipFill>
        <p:spPr>
          <a:xfrm>
            <a:off x="4547938" y="3681409"/>
            <a:ext cx="7644062" cy="3176595"/>
          </a:xfrm>
          <a:prstGeom prst="rect">
            <a:avLst/>
          </a:prstGeom>
        </p:spPr>
      </p:pic>
      <p:sp>
        <p:nvSpPr>
          <p:cNvPr id="15" name="Rectangle 14">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8BE96-2D70-2371-74C3-B1B506CEDDEF}"/>
              </a:ext>
            </a:extLst>
          </p:cNvPr>
          <p:cNvSpPr>
            <a:spLocks noGrp="1"/>
          </p:cNvSpPr>
          <p:nvPr>
            <p:ph type="ctrTitle"/>
          </p:nvPr>
        </p:nvSpPr>
        <p:spPr>
          <a:xfrm>
            <a:off x="838200" y="1115219"/>
            <a:ext cx="5395912" cy="2387600"/>
          </a:xfrm>
        </p:spPr>
        <p:txBody>
          <a:bodyPr>
            <a:normAutofit/>
          </a:bodyPr>
          <a:lstStyle/>
          <a:p>
            <a:pPr algn="l"/>
            <a:r>
              <a:rPr lang="en-US" sz="4300">
                <a:solidFill>
                  <a:schemeClr val="bg1"/>
                </a:solidFill>
                <a:latin typeface="Playfair Display" panose="00000500000000000000" pitchFamily="2" charset="0"/>
              </a:rPr>
              <a:t>The Importance of Policy Development </a:t>
            </a:r>
            <a:br>
              <a:rPr lang="en-US" sz="4300">
                <a:solidFill>
                  <a:schemeClr val="bg1"/>
                </a:solidFill>
                <a:latin typeface="Playfair Display" panose="00000500000000000000" pitchFamily="2" charset="0"/>
              </a:rPr>
            </a:br>
            <a:endParaRPr lang="en-US" sz="4300">
              <a:solidFill>
                <a:schemeClr val="bg1"/>
              </a:solidFill>
              <a:latin typeface="Playfair Display" panose="00000500000000000000" pitchFamily="2" charset="0"/>
            </a:endParaRPr>
          </a:p>
        </p:txBody>
      </p:sp>
      <p:cxnSp>
        <p:nvCxnSpPr>
          <p:cNvPr id="17" name="Straight Connector 16">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AutoShape 2">
            <a:extLst>
              <a:ext uri="{FF2B5EF4-FFF2-40B4-BE49-F238E27FC236}">
                <a16:creationId xmlns:a16="http://schemas.microsoft.com/office/drawing/2014/main" id="{BB0AA01F-8A0E-BEC1-DC25-8D0C46464548}"/>
              </a:ext>
            </a:extLst>
          </p:cNvPr>
          <p:cNvSpPr>
            <a:spLocks noChangeAspect="1" noChangeArrowheads="1"/>
          </p:cNvSpPr>
          <p:nvPr/>
        </p:nvSpPr>
        <p:spPr bwMode="auto">
          <a:xfrm>
            <a:off x="4566920" y="3348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CE3CEED8-0CB3-963D-E108-E822E786F4D7}"/>
              </a:ext>
            </a:extLst>
          </p:cNvPr>
          <p:cNvSpPr>
            <a:spLocks noGrp="1"/>
          </p:cNvSpPr>
          <p:nvPr>
            <p:ph type="sldNum" sz="quarter" idx="12"/>
          </p:nvPr>
        </p:nvSpPr>
        <p:spPr/>
        <p:txBody>
          <a:bodyPr/>
          <a:lstStyle/>
          <a:p>
            <a:fld id="{35BFCE43-EE8A-454E-AEBD-3D2B76204578}" type="slidenum">
              <a:rPr lang="en-US" smtClean="0"/>
              <a:t>80</a:t>
            </a:fld>
            <a:endParaRPr lang="en-US"/>
          </a:p>
        </p:txBody>
      </p:sp>
    </p:spTree>
    <p:extLst>
      <p:ext uri="{BB962C8B-B14F-4D97-AF65-F5344CB8AC3E}">
        <p14:creationId xmlns:p14="http://schemas.microsoft.com/office/powerpoint/2010/main" val="114435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AE7E65-1DA3-60F7-BBE8-8B761A5766C9}"/>
              </a:ext>
            </a:extLst>
          </p:cNvPr>
          <p:cNvSpPr>
            <a:spLocks noGrp="1"/>
          </p:cNvSpPr>
          <p:nvPr>
            <p:ph type="title"/>
          </p:nvPr>
        </p:nvSpPr>
        <p:spPr>
          <a:xfrm>
            <a:off x="1136397" y="502021"/>
            <a:ext cx="4959603" cy="1642969"/>
          </a:xfrm>
        </p:spPr>
        <p:txBody>
          <a:bodyPr anchor="b">
            <a:normAutofit/>
          </a:bodyPr>
          <a:lstStyle/>
          <a:p>
            <a:r>
              <a:rPr lang="en-US" sz="4000"/>
              <a:t>Importance of Policy Development </a:t>
            </a:r>
          </a:p>
        </p:txBody>
      </p:sp>
      <p:sp>
        <p:nvSpPr>
          <p:cNvPr id="3" name="Content Placeholder 2">
            <a:extLst>
              <a:ext uri="{FF2B5EF4-FFF2-40B4-BE49-F238E27FC236}">
                <a16:creationId xmlns:a16="http://schemas.microsoft.com/office/drawing/2014/main" id="{0C2FBE9C-C04E-C042-3CF5-F82EF5F18030}"/>
              </a:ext>
            </a:extLst>
          </p:cNvPr>
          <p:cNvSpPr>
            <a:spLocks noGrp="1"/>
          </p:cNvSpPr>
          <p:nvPr>
            <p:ph idx="1"/>
          </p:nvPr>
        </p:nvSpPr>
        <p:spPr>
          <a:xfrm>
            <a:off x="1136397" y="2418408"/>
            <a:ext cx="4959603" cy="3522569"/>
          </a:xfrm>
        </p:spPr>
        <p:txBody>
          <a:bodyPr anchor="t">
            <a:normAutofit/>
          </a:bodyPr>
          <a:lstStyle/>
          <a:p>
            <a:r>
              <a:rPr lang="en-US" sz="1400" b="0" i="0">
                <a:effectLst/>
                <a:latin typeface="-apple-system"/>
              </a:rPr>
              <a:t>Policies govern the actions of the school board and school employees.</a:t>
            </a:r>
          </a:p>
          <a:p>
            <a:r>
              <a:rPr lang="en-US" sz="1400" b="0" i="0">
                <a:effectLst/>
                <a:latin typeface="-apple-system"/>
              </a:rPr>
              <a:t>Provide the framework or guardrails for </a:t>
            </a:r>
            <a:r>
              <a:rPr lang="en-US" sz="1400">
                <a:latin typeface="-apple-system"/>
              </a:rPr>
              <a:t>school </a:t>
            </a:r>
            <a:r>
              <a:rPr lang="en-US" sz="1400" b="0" i="0">
                <a:effectLst/>
                <a:latin typeface="-apple-system"/>
              </a:rPr>
              <a:t>activities and ensure school actions comply with Tribal, Federal and in some cases state law.</a:t>
            </a:r>
          </a:p>
          <a:p>
            <a:pPr>
              <a:buFont typeface="Arial" panose="020B0604020202020204" pitchFamily="34" charset="0"/>
              <a:buChar char="•"/>
            </a:pPr>
            <a:r>
              <a:rPr lang="en-US" sz="1400" b="0" i="0">
                <a:effectLst/>
                <a:latin typeface="-apple-system"/>
              </a:rPr>
              <a:t>Control the operation of schools, including system organization, school site location, school finance, equipment purchase, staffing, attendance, curriculum development, extracurricular activities, and other functions that are essential to the day-to-day operation of schools.</a:t>
            </a:r>
          </a:p>
          <a:p>
            <a:pPr>
              <a:buFont typeface="Arial" panose="020B0604020202020204" pitchFamily="34" charset="0"/>
              <a:buChar char="•"/>
            </a:pPr>
            <a:r>
              <a:rPr lang="en-US" sz="1400" b="0" i="0">
                <a:effectLst/>
                <a:latin typeface="-apple-system"/>
              </a:rPr>
              <a:t>Guide day-to-day operation including attendance, student discipline, and emergency procedures.</a:t>
            </a:r>
          </a:p>
          <a:p>
            <a:pPr>
              <a:buFont typeface="Arial" panose="020B0604020202020204" pitchFamily="34" charset="0"/>
              <a:buChar char="•"/>
            </a:pPr>
            <a:r>
              <a:rPr lang="en-US" sz="1400" b="0" i="0">
                <a:effectLst/>
                <a:latin typeface="-apple-system"/>
              </a:rPr>
              <a:t>Determine goals and policies by identifying the educational needs of the community.</a:t>
            </a:r>
          </a:p>
          <a:p>
            <a:endParaRPr lang="en-US" sz="1400" b="0" i="0">
              <a:effectLst/>
              <a:latin typeface="-apple-system"/>
            </a:endParaRPr>
          </a:p>
          <a:p>
            <a:endParaRPr lang="en-US" sz="1400"/>
          </a:p>
        </p:txBody>
      </p:sp>
      <p:pic>
        <p:nvPicPr>
          <p:cNvPr id="5" name="Picture 4" descr="Desks in empty classroom">
            <a:extLst>
              <a:ext uri="{FF2B5EF4-FFF2-40B4-BE49-F238E27FC236}">
                <a16:creationId xmlns:a16="http://schemas.microsoft.com/office/drawing/2014/main" id="{E9399AE5-55E1-B551-E21B-F77FF50FF481}"/>
              </a:ext>
            </a:extLst>
          </p:cNvPr>
          <p:cNvPicPr>
            <a:picLocks noChangeAspect="1"/>
          </p:cNvPicPr>
          <p:nvPr/>
        </p:nvPicPr>
        <p:blipFill rotWithShape="1">
          <a:blip r:embed="rId2"/>
          <a:srcRect l="26221" r="22845"/>
          <a:stretch/>
        </p:blipFill>
        <p:spPr>
          <a:xfrm>
            <a:off x="7256917" y="489118"/>
            <a:ext cx="3712073" cy="5466007"/>
          </a:xfrm>
          <a:prstGeom prst="rect">
            <a:avLst/>
          </a:prstGeom>
        </p:spPr>
      </p:pic>
      <p:sp>
        <p:nvSpPr>
          <p:cNvPr id="18" name="Rectangle 1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0C2DECD-FDCB-3DCC-07AB-B06A49ABD3CE}"/>
              </a:ext>
            </a:extLst>
          </p:cNvPr>
          <p:cNvSpPr>
            <a:spLocks noGrp="1"/>
          </p:cNvSpPr>
          <p:nvPr>
            <p:ph type="sldNum" sz="quarter" idx="12"/>
          </p:nvPr>
        </p:nvSpPr>
        <p:spPr/>
        <p:txBody>
          <a:bodyPr/>
          <a:lstStyle/>
          <a:p>
            <a:fld id="{35BFCE43-EE8A-454E-AEBD-3D2B76204578}" type="slidenum">
              <a:rPr lang="en-US" smtClean="0"/>
              <a:t>81</a:t>
            </a:fld>
            <a:endParaRPr lang="en-US"/>
          </a:p>
        </p:txBody>
      </p:sp>
    </p:spTree>
    <p:extLst>
      <p:ext uri="{BB962C8B-B14F-4D97-AF65-F5344CB8AC3E}">
        <p14:creationId xmlns:p14="http://schemas.microsoft.com/office/powerpoint/2010/main" val="5232720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7309DD-02FD-08DA-FE8A-A021A66F7C29}"/>
              </a:ext>
            </a:extLst>
          </p:cNvPr>
          <p:cNvSpPr>
            <a:spLocks noGrp="1"/>
          </p:cNvSpPr>
          <p:nvPr>
            <p:ph type="title"/>
          </p:nvPr>
        </p:nvSpPr>
        <p:spPr>
          <a:xfrm>
            <a:off x="1136397" y="502021"/>
            <a:ext cx="4959603" cy="798327"/>
          </a:xfrm>
        </p:spPr>
        <p:txBody>
          <a:bodyPr anchor="b">
            <a:normAutofit/>
          </a:bodyPr>
          <a:lstStyle/>
          <a:p>
            <a:r>
              <a:rPr lang="en-US" sz="4000" dirty="0"/>
              <a:t>Importance of Policies </a:t>
            </a:r>
          </a:p>
        </p:txBody>
      </p:sp>
      <p:sp>
        <p:nvSpPr>
          <p:cNvPr id="3" name="Content Placeholder 2">
            <a:extLst>
              <a:ext uri="{FF2B5EF4-FFF2-40B4-BE49-F238E27FC236}">
                <a16:creationId xmlns:a16="http://schemas.microsoft.com/office/drawing/2014/main" id="{245CEB1F-144D-82B1-7CDF-13910DA5BF9A}"/>
              </a:ext>
            </a:extLst>
          </p:cNvPr>
          <p:cNvSpPr>
            <a:spLocks noGrp="1"/>
          </p:cNvSpPr>
          <p:nvPr>
            <p:ph idx="1"/>
          </p:nvPr>
        </p:nvSpPr>
        <p:spPr>
          <a:xfrm>
            <a:off x="469075" y="1344798"/>
            <a:ext cx="6519554" cy="4596180"/>
          </a:xfrm>
        </p:spPr>
        <p:txBody>
          <a:bodyPr anchor="t">
            <a:normAutofit lnSpcReduction="10000"/>
          </a:bodyPr>
          <a:lstStyle/>
          <a:p>
            <a:r>
              <a:rPr lang="en-US" sz="1600" dirty="0"/>
              <a:t>Help to create an effective environment for learning.</a:t>
            </a:r>
          </a:p>
          <a:p>
            <a:r>
              <a:rPr lang="en-US" sz="1600" dirty="0"/>
              <a:t>Policies make sure that everyone is on the same page and that everyone knows what all the rules and expectations are ahead of time. </a:t>
            </a:r>
          </a:p>
          <a:p>
            <a:r>
              <a:rPr lang="en-US" sz="1600" dirty="0"/>
              <a:t>Tribal and Federal law require that you have them.   </a:t>
            </a:r>
          </a:p>
          <a:p>
            <a:r>
              <a:rPr lang="en-US" sz="1600" dirty="0"/>
              <a:t>If you are in a situation where State law apply – they most likely will require schools to have certain policies. </a:t>
            </a:r>
          </a:p>
          <a:p>
            <a:r>
              <a:rPr lang="en-US" sz="1600" dirty="0"/>
              <a:t>Sometimes grant funding sources require certain policies. </a:t>
            </a:r>
          </a:p>
          <a:p>
            <a:r>
              <a:rPr lang="en-US" sz="1600" dirty="0"/>
              <a:t>Policies and Procedures help keep students safe. </a:t>
            </a:r>
          </a:p>
          <a:p>
            <a:pPr marL="0" indent="0">
              <a:buNone/>
            </a:pPr>
            <a:r>
              <a:rPr lang="en-US" sz="1600" b="1" dirty="0"/>
              <a:t>BEST PRACTICES</a:t>
            </a:r>
          </a:p>
          <a:p>
            <a:r>
              <a:rPr lang="en-US" sz="1600" dirty="0"/>
              <a:t>Annual Policy Review.  Start with input from staff and administrators and Board input (30 days)</a:t>
            </a:r>
          </a:p>
          <a:p>
            <a:r>
              <a:rPr lang="en-US" sz="1600" dirty="0"/>
              <a:t>Allow Staff to develop language for the changes  and present to (30 days)</a:t>
            </a:r>
          </a:p>
          <a:p>
            <a:r>
              <a:rPr lang="en-US" sz="1600" dirty="0"/>
              <a:t>Present draft policies informally to the Board and seek community input (30 days)</a:t>
            </a:r>
          </a:p>
          <a:p>
            <a:r>
              <a:rPr lang="en-US" sz="1600" dirty="0"/>
              <a:t>Adopt revised policies </a:t>
            </a:r>
          </a:p>
        </p:txBody>
      </p:sp>
      <p:pic>
        <p:nvPicPr>
          <p:cNvPr id="5" name="Picture 4" descr="One in a crowd">
            <a:extLst>
              <a:ext uri="{FF2B5EF4-FFF2-40B4-BE49-F238E27FC236}">
                <a16:creationId xmlns:a16="http://schemas.microsoft.com/office/drawing/2014/main" id="{CEFFF260-55FA-ADC7-986D-AC99DF15EB7E}"/>
              </a:ext>
            </a:extLst>
          </p:cNvPr>
          <p:cNvPicPr>
            <a:picLocks noChangeAspect="1"/>
          </p:cNvPicPr>
          <p:nvPr/>
        </p:nvPicPr>
        <p:blipFill rotWithShape="1">
          <a:blip r:embed="rId2"/>
          <a:srcRect l="33564" r="25374"/>
          <a:stretch/>
        </p:blipFill>
        <p:spPr>
          <a:xfrm>
            <a:off x="7616652" y="489118"/>
            <a:ext cx="2992602" cy="5466007"/>
          </a:xfrm>
          <a:prstGeom prst="rect">
            <a:avLst/>
          </a:prstGeom>
        </p:spPr>
      </p:pic>
      <p:sp>
        <p:nvSpPr>
          <p:cNvPr id="18" name="Rectangle 1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F211F2E-DDA4-A83F-B910-9536A6417DBF}"/>
              </a:ext>
            </a:extLst>
          </p:cNvPr>
          <p:cNvSpPr>
            <a:spLocks noGrp="1"/>
          </p:cNvSpPr>
          <p:nvPr>
            <p:ph type="sldNum" sz="quarter" idx="12"/>
          </p:nvPr>
        </p:nvSpPr>
        <p:spPr/>
        <p:txBody>
          <a:bodyPr/>
          <a:lstStyle/>
          <a:p>
            <a:fld id="{35BFCE43-EE8A-454E-AEBD-3D2B76204578}" type="slidenum">
              <a:rPr lang="en-US" smtClean="0"/>
              <a:t>82</a:t>
            </a:fld>
            <a:endParaRPr lang="en-US"/>
          </a:p>
        </p:txBody>
      </p:sp>
    </p:spTree>
    <p:extLst>
      <p:ext uri="{BB962C8B-B14F-4D97-AF65-F5344CB8AC3E}">
        <p14:creationId xmlns:p14="http://schemas.microsoft.com/office/powerpoint/2010/main" val="42251777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A3BA0-684B-8C24-17DB-C49323016C40}"/>
              </a:ext>
            </a:extLst>
          </p:cNvPr>
          <p:cNvSpPr>
            <a:spLocks noGrp="1"/>
          </p:cNvSpPr>
          <p:nvPr>
            <p:ph type="title"/>
          </p:nvPr>
        </p:nvSpPr>
        <p:spPr>
          <a:xfrm>
            <a:off x="1136397" y="502021"/>
            <a:ext cx="4959603" cy="1642969"/>
          </a:xfrm>
        </p:spPr>
        <p:txBody>
          <a:bodyPr anchor="b">
            <a:normAutofit/>
          </a:bodyPr>
          <a:lstStyle/>
          <a:p>
            <a:r>
              <a:rPr lang="en-US" sz="4000"/>
              <a:t>Importance of Policies </a:t>
            </a:r>
          </a:p>
        </p:txBody>
      </p:sp>
      <p:pic>
        <p:nvPicPr>
          <p:cNvPr id="6" name="Picture 5">
            <a:extLst>
              <a:ext uri="{FF2B5EF4-FFF2-40B4-BE49-F238E27FC236}">
                <a16:creationId xmlns:a16="http://schemas.microsoft.com/office/drawing/2014/main" id="{4B2F1D5D-007F-440C-0A68-09D56882D0AD}"/>
              </a:ext>
            </a:extLst>
          </p:cNvPr>
          <p:cNvPicPr>
            <a:picLocks noChangeAspect="1"/>
          </p:cNvPicPr>
          <p:nvPr/>
        </p:nvPicPr>
        <p:blipFill rotWithShape="1">
          <a:blip r:embed="rId2"/>
          <a:srcRect t="15279" b="451"/>
          <a:stretch/>
        </p:blipFill>
        <p:spPr>
          <a:xfrm>
            <a:off x="6512442" y="1759328"/>
            <a:ext cx="5201023" cy="2925587"/>
          </a:xfrm>
          <a:prstGeom prst="rect">
            <a:avLst/>
          </a:prstGeom>
        </p:spPr>
      </p:pic>
      <p:sp>
        <p:nvSpPr>
          <p:cNvPr id="17" name="Rectangle 16">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8737E98-FC17-5306-768D-3EA757FB7056}"/>
              </a:ext>
            </a:extLst>
          </p:cNvPr>
          <p:cNvGraphicFramePr>
            <a:graphicFrameLocks noGrp="1"/>
          </p:cNvGraphicFramePr>
          <p:nvPr>
            <p:ph idx="1"/>
            <p:extLst>
              <p:ext uri="{D42A27DB-BD31-4B8C-83A1-F6EECF244321}">
                <p14:modId xmlns:p14="http://schemas.microsoft.com/office/powerpoint/2010/main" val="2599362307"/>
              </p:ext>
            </p:extLst>
          </p:nvPr>
        </p:nvGraphicFramePr>
        <p:xfrm>
          <a:off x="335756" y="2378870"/>
          <a:ext cx="5968465" cy="3547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18DCE93-2829-6262-3C94-07A61B867767}"/>
              </a:ext>
            </a:extLst>
          </p:cNvPr>
          <p:cNvSpPr>
            <a:spLocks noGrp="1"/>
          </p:cNvSpPr>
          <p:nvPr>
            <p:ph type="sldNum" sz="quarter" idx="12"/>
          </p:nvPr>
        </p:nvSpPr>
        <p:spPr/>
        <p:txBody>
          <a:bodyPr/>
          <a:lstStyle/>
          <a:p>
            <a:fld id="{35BFCE43-EE8A-454E-AEBD-3D2B76204578}" type="slidenum">
              <a:rPr lang="en-US" smtClean="0"/>
              <a:t>83</a:t>
            </a:fld>
            <a:endParaRPr lang="en-US"/>
          </a:p>
        </p:txBody>
      </p:sp>
    </p:spTree>
    <p:extLst>
      <p:ext uri="{BB962C8B-B14F-4D97-AF65-F5344CB8AC3E}">
        <p14:creationId xmlns:p14="http://schemas.microsoft.com/office/powerpoint/2010/main" val="39469919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Wall of advesive notes with one standing out">
            <a:extLst>
              <a:ext uri="{FF2B5EF4-FFF2-40B4-BE49-F238E27FC236}">
                <a16:creationId xmlns:a16="http://schemas.microsoft.com/office/drawing/2014/main" id="{5A458F80-41FC-FEC0-8C9B-9752262FDD5A}"/>
              </a:ext>
            </a:extLst>
          </p:cNvPr>
          <p:cNvPicPr>
            <a:picLocks noChangeAspect="1"/>
          </p:cNvPicPr>
          <p:nvPr/>
        </p:nvPicPr>
        <p:blipFill rotWithShape="1">
          <a:blip r:embed="rId2">
            <a:alphaModFix amt="50000"/>
          </a:blip>
          <a:srcRect t="13655" b="2075"/>
          <a:stretch/>
        </p:blipFill>
        <p:spPr>
          <a:xfrm>
            <a:off x="20" y="1"/>
            <a:ext cx="12191980" cy="6857999"/>
          </a:xfrm>
          <a:prstGeom prst="rect">
            <a:avLst/>
          </a:prstGeom>
        </p:spPr>
      </p:pic>
      <p:sp>
        <p:nvSpPr>
          <p:cNvPr id="2" name="Title 1">
            <a:extLst>
              <a:ext uri="{FF2B5EF4-FFF2-40B4-BE49-F238E27FC236}">
                <a16:creationId xmlns:a16="http://schemas.microsoft.com/office/drawing/2014/main" id="{1E8E8DDF-44B8-50A3-2BB8-F02AC7FACE3A}"/>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Board Group Exercise</a:t>
            </a:r>
          </a:p>
        </p:txBody>
      </p:sp>
      <p:sp>
        <p:nvSpPr>
          <p:cNvPr id="3" name="Content Placeholder 2">
            <a:extLst>
              <a:ext uri="{FF2B5EF4-FFF2-40B4-BE49-F238E27FC236}">
                <a16:creationId xmlns:a16="http://schemas.microsoft.com/office/drawing/2014/main" id="{097BF24D-7B30-6B08-67DB-98E81163E89E}"/>
              </a:ext>
            </a:extLst>
          </p:cNvPr>
          <p:cNvSpPr>
            <a:spLocks noGrp="1"/>
          </p:cNvSpPr>
          <p:nvPr>
            <p:ph idx="1"/>
          </p:nvPr>
        </p:nvSpPr>
        <p:spPr>
          <a:xfrm>
            <a:off x="1524000" y="4159404"/>
            <a:ext cx="9144000" cy="2060422"/>
          </a:xfrm>
        </p:spPr>
        <p:txBody>
          <a:bodyPr vert="horz" lIns="91440" tIns="45720" rIns="91440" bIns="45720" rtlCol="0">
            <a:normAutofit/>
          </a:bodyPr>
          <a:lstStyle/>
          <a:p>
            <a:pPr marL="0" indent="0" algn="ctr">
              <a:buNone/>
            </a:pPr>
            <a:r>
              <a:rPr lang="en-US" sz="2400" dirty="0">
                <a:solidFill>
                  <a:srgbClr val="FFFFFF"/>
                </a:solidFill>
              </a:rPr>
              <a:t>Break into Groups of 5</a:t>
            </a:r>
          </a:p>
          <a:p>
            <a:pPr marL="0" indent="0" algn="ctr">
              <a:buNone/>
            </a:pPr>
            <a:r>
              <a:rPr lang="en-US" sz="2400" dirty="0">
                <a:solidFill>
                  <a:srgbClr val="FFFFFF"/>
                </a:solidFill>
              </a:rPr>
              <a:t>Grab a Note Card</a:t>
            </a:r>
          </a:p>
          <a:p>
            <a:pPr marL="0" indent="0" algn="ctr">
              <a:buNone/>
            </a:pPr>
            <a:r>
              <a:rPr lang="en-US" sz="2400" dirty="0">
                <a:solidFill>
                  <a:srgbClr val="FFFFFF"/>
                </a:solidFill>
              </a:rPr>
              <a:t>15 minutes to discuss</a:t>
            </a:r>
          </a:p>
          <a:p>
            <a:pPr marL="0" indent="0" algn="ctr">
              <a:buNone/>
            </a:pPr>
            <a:r>
              <a:rPr lang="en-US" sz="2400" dirty="0">
                <a:solidFill>
                  <a:srgbClr val="FFFFFF"/>
                </a:solidFill>
              </a:rPr>
              <a:t>Present</a:t>
            </a:r>
          </a:p>
        </p:txBody>
      </p:sp>
      <p:sp>
        <p:nvSpPr>
          <p:cNvPr id="4" name="Slide Number Placeholder 3">
            <a:extLst>
              <a:ext uri="{FF2B5EF4-FFF2-40B4-BE49-F238E27FC236}">
                <a16:creationId xmlns:a16="http://schemas.microsoft.com/office/drawing/2014/main" id="{89F49A89-2074-AE78-98A5-F0A6AEE4D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FCE43-EE8A-454E-AEBD-3D2B7620457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28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00596-51A8-D4CC-8DA6-E9A7BF38C36E}"/>
              </a:ext>
            </a:extLst>
          </p:cNvPr>
          <p:cNvSpPr>
            <a:spLocks noGrp="1"/>
          </p:cNvSpPr>
          <p:nvPr>
            <p:ph type="title"/>
          </p:nvPr>
        </p:nvSpPr>
        <p:spPr>
          <a:xfrm>
            <a:off x="1136397" y="502021"/>
            <a:ext cx="4959603" cy="1642969"/>
          </a:xfrm>
        </p:spPr>
        <p:txBody>
          <a:bodyPr anchor="b">
            <a:normAutofit/>
          </a:bodyPr>
          <a:lstStyle/>
          <a:p>
            <a:r>
              <a:rPr lang="en-US" sz="4000"/>
              <a:t>Example – Use of Cell Phones in Class </a:t>
            </a:r>
          </a:p>
        </p:txBody>
      </p:sp>
      <p:pic>
        <p:nvPicPr>
          <p:cNvPr id="6" name="Picture 5">
            <a:extLst>
              <a:ext uri="{FF2B5EF4-FFF2-40B4-BE49-F238E27FC236}">
                <a16:creationId xmlns:a16="http://schemas.microsoft.com/office/drawing/2014/main" id="{32D296EF-0017-03C0-98A8-D52AE90BD97F}"/>
              </a:ext>
            </a:extLst>
          </p:cNvPr>
          <p:cNvPicPr>
            <a:picLocks noChangeAspect="1"/>
          </p:cNvPicPr>
          <p:nvPr/>
        </p:nvPicPr>
        <p:blipFill rotWithShape="1">
          <a:blip r:embed="rId2"/>
          <a:srcRect b="15730"/>
          <a:stretch/>
        </p:blipFill>
        <p:spPr>
          <a:xfrm>
            <a:off x="6512442" y="1759328"/>
            <a:ext cx="5201023" cy="2925586"/>
          </a:xfrm>
          <a:prstGeom prst="rect">
            <a:avLst/>
          </a:prstGeom>
        </p:spPr>
      </p:pic>
      <p:sp>
        <p:nvSpPr>
          <p:cNvPr id="17" name="Rectangle 16">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3024A45-D5CE-2BAF-33A6-DDE419B5B989}"/>
              </a:ext>
            </a:extLst>
          </p:cNvPr>
          <p:cNvGraphicFramePr>
            <a:graphicFrameLocks noGrp="1"/>
          </p:cNvGraphicFramePr>
          <p:nvPr>
            <p:ph idx="1"/>
            <p:extLst>
              <p:ext uri="{D42A27DB-BD31-4B8C-83A1-F6EECF244321}">
                <p14:modId xmlns:p14="http://schemas.microsoft.com/office/powerpoint/2010/main" val="2494997894"/>
              </p:ext>
            </p:extLst>
          </p:nvPr>
        </p:nvGraphicFramePr>
        <p:xfrm>
          <a:off x="1136397" y="2418408"/>
          <a:ext cx="4959603" cy="3522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F76296A9-BBD0-58A0-EC1F-F5A6C6209091}"/>
              </a:ext>
            </a:extLst>
          </p:cNvPr>
          <p:cNvSpPr>
            <a:spLocks noGrp="1"/>
          </p:cNvSpPr>
          <p:nvPr>
            <p:ph type="sldNum" sz="quarter" idx="12"/>
          </p:nvPr>
        </p:nvSpPr>
        <p:spPr/>
        <p:txBody>
          <a:bodyPr/>
          <a:lstStyle/>
          <a:p>
            <a:fld id="{35BFCE43-EE8A-454E-AEBD-3D2B76204578}" type="slidenum">
              <a:rPr lang="en-US" smtClean="0"/>
              <a:t>85</a:t>
            </a:fld>
            <a:endParaRPr lang="en-US"/>
          </a:p>
        </p:txBody>
      </p:sp>
    </p:spTree>
    <p:extLst>
      <p:ext uri="{BB962C8B-B14F-4D97-AF65-F5344CB8AC3E}">
        <p14:creationId xmlns:p14="http://schemas.microsoft.com/office/powerpoint/2010/main" val="11262715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0AE7E65-1DA3-60F7-BBE8-8B761A5766C9}"/>
              </a:ext>
            </a:extLst>
          </p:cNvPr>
          <p:cNvSpPr>
            <a:spLocks noGrp="1"/>
          </p:cNvSpPr>
          <p:nvPr>
            <p:ph type="title"/>
          </p:nvPr>
        </p:nvSpPr>
        <p:spPr>
          <a:xfrm>
            <a:off x="1137034" y="609600"/>
            <a:ext cx="4784796" cy="1330840"/>
          </a:xfrm>
        </p:spPr>
        <p:txBody>
          <a:bodyPr>
            <a:normAutofit/>
          </a:bodyPr>
          <a:lstStyle/>
          <a:p>
            <a:r>
              <a:rPr lang="en-US" sz="3400"/>
              <a:t>Open Discussion on Not Having a Cell Phone Policy </a:t>
            </a:r>
          </a:p>
        </p:txBody>
      </p:sp>
      <p:sp>
        <p:nvSpPr>
          <p:cNvPr id="3" name="Content Placeholder 2">
            <a:extLst>
              <a:ext uri="{FF2B5EF4-FFF2-40B4-BE49-F238E27FC236}">
                <a16:creationId xmlns:a16="http://schemas.microsoft.com/office/drawing/2014/main" id="{0C2FBE9C-C04E-C042-3CF5-F82EF5F18030}"/>
              </a:ext>
            </a:extLst>
          </p:cNvPr>
          <p:cNvSpPr>
            <a:spLocks noGrp="1"/>
          </p:cNvSpPr>
          <p:nvPr>
            <p:ph idx="1"/>
          </p:nvPr>
        </p:nvSpPr>
        <p:spPr>
          <a:xfrm>
            <a:off x="1137034" y="2194102"/>
            <a:ext cx="4438036" cy="3908585"/>
          </a:xfrm>
        </p:spPr>
        <p:txBody>
          <a:bodyPr>
            <a:normAutofit/>
          </a:bodyPr>
          <a:lstStyle/>
          <a:p>
            <a:r>
              <a:rPr lang="en-US" sz="2000" dirty="0"/>
              <a:t>Should the school have a student cell phone use and possession policy ?</a:t>
            </a:r>
          </a:p>
          <a:p>
            <a:r>
              <a:rPr lang="en-US" sz="2000" dirty="0"/>
              <a:t>Why or why not? </a:t>
            </a:r>
          </a:p>
          <a:p>
            <a:r>
              <a:rPr lang="en-US" sz="2000" dirty="0"/>
              <a:t>Possible problems that a school could run into due to not having a cell phone policy? </a:t>
            </a:r>
          </a:p>
          <a:p>
            <a:endParaRPr lang="en-US" sz="2000" dirty="0"/>
          </a:p>
        </p:txBody>
      </p:sp>
      <p:pic>
        <p:nvPicPr>
          <p:cNvPr id="7" name="Graphic 6" descr="Smart Phone">
            <a:extLst>
              <a:ext uri="{FF2B5EF4-FFF2-40B4-BE49-F238E27FC236}">
                <a16:creationId xmlns:a16="http://schemas.microsoft.com/office/drawing/2014/main" id="{2D49569F-8B96-A171-98AA-989EE5F9FA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0610" y="1071282"/>
            <a:ext cx="4737650" cy="4737650"/>
          </a:xfrm>
          <a:prstGeom prst="rect">
            <a:avLst/>
          </a:prstGeom>
        </p:spPr>
      </p:pic>
      <p:sp>
        <p:nvSpPr>
          <p:cNvPr id="4" name="Slide Number Placeholder 3">
            <a:extLst>
              <a:ext uri="{FF2B5EF4-FFF2-40B4-BE49-F238E27FC236}">
                <a16:creationId xmlns:a16="http://schemas.microsoft.com/office/drawing/2014/main" id="{7ADF1500-DB18-7ACC-C955-7936B6B0A457}"/>
              </a:ext>
            </a:extLst>
          </p:cNvPr>
          <p:cNvSpPr>
            <a:spLocks noGrp="1"/>
          </p:cNvSpPr>
          <p:nvPr>
            <p:ph type="sldNum" sz="quarter" idx="12"/>
          </p:nvPr>
        </p:nvSpPr>
        <p:spPr/>
        <p:txBody>
          <a:bodyPr/>
          <a:lstStyle/>
          <a:p>
            <a:fld id="{35BFCE43-EE8A-454E-AEBD-3D2B76204578}" type="slidenum">
              <a:rPr lang="en-US" smtClean="0"/>
              <a:t>86</a:t>
            </a:fld>
            <a:endParaRPr lang="en-US"/>
          </a:p>
        </p:txBody>
      </p:sp>
    </p:spTree>
    <p:extLst>
      <p:ext uri="{BB962C8B-B14F-4D97-AF65-F5344CB8AC3E}">
        <p14:creationId xmlns:p14="http://schemas.microsoft.com/office/powerpoint/2010/main" val="30473288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iver with rocks and trees and mountains in the background&#10;&#10;Description automatically generated">
            <a:extLst>
              <a:ext uri="{FF2B5EF4-FFF2-40B4-BE49-F238E27FC236}">
                <a16:creationId xmlns:a16="http://schemas.microsoft.com/office/drawing/2014/main" id="{8AB1728E-2FC8-BF3B-9C2D-C6D22C0E602C}"/>
              </a:ext>
            </a:extLst>
          </p:cNvPr>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E8BE96-2D70-2371-74C3-B1B506CEDDEF}"/>
              </a:ext>
            </a:extLst>
          </p:cNvPr>
          <p:cNvSpPr>
            <a:spLocks noGrp="1"/>
          </p:cNvSpPr>
          <p:nvPr>
            <p:ph type="ctrTitle"/>
          </p:nvPr>
        </p:nvSpPr>
        <p:spPr>
          <a:xfrm>
            <a:off x="0" y="3690461"/>
            <a:ext cx="12192000" cy="1564958"/>
          </a:xfrm>
          <a:solidFill>
            <a:schemeClr val="accent1">
              <a:lumMod val="50000"/>
            </a:schemeClr>
          </a:solidFill>
        </p:spPr>
        <p:txBody>
          <a:bodyPr anchor="ctr">
            <a:normAutofit/>
          </a:bodyPr>
          <a:lstStyle/>
          <a:p>
            <a:r>
              <a:rPr lang="en-US" dirty="0">
                <a:solidFill>
                  <a:schemeClr val="bg1"/>
                </a:solidFill>
                <a:latin typeface="Playfair Display" panose="00000500000000000000" pitchFamily="2" charset="0"/>
              </a:rPr>
              <a:t>QUESTIONS/DISCUSSION</a:t>
            </a:r>
          </a:p>
        </p:txBody>
      </p:sp>
      <p:pic>
        <p:nvPicPr>
          <p:cNvPr id="5" name="Picture 4" descr="A blue and white logo&#10;&#10;Description automatically generated">
            <a:extLst>
              <a:ext uri="{FF2B5EF4-FFF2-40B4-BE49-F238E27FC236}">
                <a16:creationId xmlns:a16="http://schemas.microsoft.com/office/drawing/2014/main" id="{F6FA8625-FD8B-03E4-53D8-99D21E4E5E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71" b="89725" l="3834" r="96330">
                        <a14:foregroundMark x1="4894" y1="77615" x2="4894" y2="77615"/>
                        <a14:foregroundMark x1="3834" y1="77615" x2="3834" y2="77615"/>
                        <a14:foregroundMark x1="10359" y1="77248" x2="10359" y2="77248"/>
                        <a14:foregroundMark x1="17455" y1="77798" x2="17455" y2="77798"/>
                        <a14:foregroundMark x1="24307" y1="79450" x2="24307" y2="79450"/>
                        <a14:foregroundMark x1="32708" y1="81651" x2="32708" y2="81651"/>
                        <a14:foregroundMark x1="40212" y1="84037" x2="40212" y2="84037"/>
                        <a14:foregroundMark x1="47635" y1="81468" x2="47635" y2="81468"/>
                        <a14:foregroundMark x1="60930" y1="81835" x2="60930" y2="81835"/>
                        <a14:foregroundMark x1="66558" y1="84587" x2="66558" y2="84587"/>
                        <a14:foregroundMark x1="71615" y1="77798" x2="71615" y2="77798"/>
                        <a14:foregroundMark x1="81077" y1="77982" x2="81077" y2="77982"/>
                        <a14:foregroundMark x1="87847" y1="77798" x2="87847" y2="77798"/>
                        <a14:foregroundMark x1="96411" y1="77798" x2="96411" y2="78349"/>
                        <a14:foregroundMark x1="50408" y1="4771" x2="50408" y2="4771"/>
                        <a14:foregroundMark x1="44861" y1="37615" x2="44861" y2="37615"/>
                        <a14:foregroundMark x1="39967" y1="44771" x2="39967" y2="44771"/>
                        <a14:foregroundMark x1="37194" y1="55046" x2="37194" y2="55046"/>
                        <a14:foregroundMark x1="50489" y1="34495" x2="50489" y2="34495"/>
                        <a14:foregroundMark x1="55873" y1="37248" x2="55873" y2="37248"/>
                        <a14:foregroundMark x1="60848" y1="43853" x2="60848" y2="43853"/>
                        <a14:foregroundMark x1="64111" y1="54312" x2="64111" y2="54312"/>
                        <a14:backgroundMark x1="96656" y1="81101" x2="96656" y2="81101"/>
                        <a14:backgroundMark x1="48613" y1="54679" x2="48613" y2="54679"/>
                        <a14:backgroundMark x1="44209" y1="52294" x2="44209" y2="52294"/>
                        <a14:backgroundMark x1="41680" y1="53028" x2="41191" y2="53761"/>
                        <a14:backgroundMark x1="42496" y1="60367" x2="42496" y2="60367"/>
                        <a14:backgroundMark x1="38336" y1="64954" x2="38336" y2="64954"/>
                        <a14:backgroundMark x1="42170" y1="66789" x2="42170" y2="66789"/>
                        <a14:backgroundMark x1="45106" y1="46972" x2="45106" y2="46972"/>
                        <a14:backgroundMark x1="46982" y1="48440" x2="46982" y2="48440"/>
                        <a14:backgroundMark x1="48777" y1="44587" x2="48777" y2="44587"/>
                        <a14:backgroundMark x1="50816" y1="48073" x2="50816" y2="48073"/>
                        <a14:backgroundMark x1="51713" y1="44954" x2="51713" y2="44954"/>
                        <a14:backgroundMark x1="54078" y1="50459" x2="53997" y2="50826"/>
                        <a14:backgroundMark x1="56770" y1="47156" x2="56770" y2="47156"/>
                        <a14:backgroundMark x1="56607" y1="54862" x2="56607" y2="54862"/>
                        <a14:backgroundMark x1="60522" y1="54312" x2="60522" y2="54312"/>
                        <a14:backgroundMark x1="58564" y1="60734" x2="58564" y2="60734"/>
                        <a14:backgroundMark x1="60604" y1="62752" x2="60604" y2="62752"/>
                        <a14:backgroundMark x1="59380" y1="66606" x2="59380" y2="66606"/>
                        <a14:backgroundMark x1="49592" y1="27339" x2="49592" y2="27339"/>
                        <a14:backgroundMark x1="42822" y1="28807" x2="42822" y2="28807"/>
                        <a14:backgroundMark x1="35808" y1="25321" x2="35808" y2="25321"/>
                        <a14:backgroundMark x1="35889" y1="37798" x2="35889" y2="37798"/>
                        <a14:backgroundMark x1="30016" y1="37798" x2="30016" y2="37798"/>
                        <a14:backgroundMark x1="31648" y1="51376" x2="31648" y2="51376"/>
                        <a14:backgroundMark x1="26591" y1="58165" x2="26346" y2="58532"/>
                        <a14:backgroundMark x1="31321" y1="64771" x2="31321" y2="64771"/>
                        <a14:backgroundMark x1="35726" y1="63303" x2="35726" y2="63303"/>
                        <a14:backgroundMark x1="56852" y1="27890" x2="56852" y2="27890"/>
                        <a14:backgroundMark x1="62643" y1="26422" x2="62643" y2="26422"/>
                        <a14:backgroundMark x1="64763" y1="35413" x2="64763" y2="35413"/>
                        <a14:backgroundMark x1="69902" y1="36514" x2="69902" y2="36514"/>
                        <a14:backgroundMark x1="69168" y1="51193" x2="69168" y2="51193"/>
                        <a14:backgroundMark x1="74388" y1="55596" x2="74388" y2="55596"/>
                        <a14:backgroundMark x1="69576" y1="65138" x2="69576" y2="65138"/>
                        <a14:backgroundMark x1="49592" y1="60367" x2="49592" y2="60367"/>
                        <a14:backgroundMark x1="45351" y1="16147" x2="45351" y2="16147"/>
                        <a14:backgroundMark x1="55546" y1="15229" x2="55546" y2="15229"/>
                      </a14:backgroundRemoval>
                    </a14:imgEffect>
                  </a14:imgLayer>
                </a14:imgProps>
              </a:ext>
              <a:ext uri="{28A0092B-C50C-407E-A947-70E740481C1C}">
                <a14:useLocalDpi xmlns:a14="http://schemas.microsoft.com/office/drawing/2010/main" val="0"/>
              </a:ext>
            </a:extLst>
          </a:blip>
          <a:stretch>
            <a:fillRect/>
          </a:stretch>
        </p:blipFill>
        <p:spPr>
          <a:xfrm>
            <a:off x="3726317" y="1322186"/>
            <a:ext cx="4739365" cy="2106814"/>
          </a:xfrm>
          <a:prstGeom prst="rect">
            <a:avLst/>
          </a:prstGeom>
        </p:spPr>
      </p:pic>
      <p:sp>
        <p:nvSpPr>
          <p:cNvPr id="6" name="AutoShape 2">
            <a:extLst>
              <a:ext uri="{FF2B5EF4-FFF2-40B4-BE49-F238E27FC236}">
                <a16:creationId xmlns:a16="http://schemas.microsoft.com/office/drawing/2014/main" id="{BB0AA01F-8A0E-BEC1-DC25-8D0C46464548}"/>
              </a:ext>
            </a:extLst>
          </p:cNvPr>
          <p:cNvSpPr>
            <a:spLocks noChangeAspect="1" noChangeArrowheads="1"/>
          </p:cNvSpPr>
          <p:nvPr/>
        </p:nvSpPr>
        <p:spPr bwMode="auto">
          <a:xfrm>
            <a:off x="4566920" y="3348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3668F02B-184C-D1D5-0824-03300CDEAA49}"/>
              </a:ext>
            </a:extLst>
          </p:cNvPr>
          <p:cNvSpPr>
            <a:spLocks noGrp="1"/>
          </p:cNvSpPr>
          <p:nvPr>
            <p:ph type="sldNum" sz="quarter" idx="12"/>
          </p:nvPr>
        </p:nvSpPr>
        <p:spPr/>
        <p:txBody>
          <a:bodyPr/>
          <a:lstStyle/>
          <a:p>
            <a:fld id="{35BFCE43-EE8A-454E-AEBD-3D2B76204578}" type="slidenum">
              <a:rPr lang="en-US" smtClean="0"/>
              <a:t>87</a:t>
            </a:fld>
            <a:endParaRPr lang="en-US"/>
          </a:p>
        </p:txBody>
      </p:sp>
    </p:spTree>
    <p:extLst>
      <p:ext uri="{BB962C8B-B14F-4D97-AF65-F5344CB8AC3E}">
        <p14:creationId xmlns:p14="http://schemas.microsoft.com/office/powerpoint/2010/main" val="2169367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445AEF-FD4C-74A2-40B0-E234E05383A4}"/>
              </a:ext>
            </a:extLst>
          </p:cNvPr>
          <p:cNvSpPr>
            <a:spLocks noGrp="1"/>
          </p:cNvSpPr>
          <p:nvPr>
            <p:ph type="title"/>
          </p:nvPr>
        </p:nvSpPr>
        <p:spPr>
          <a:xfrm>
            <a:off x="1371597" y="348865"/>
            <a:ext cx="10044023" cy="877729"/>
          </a:xfrm>
        </p:spPr>
        <p:txBody>
          <a:bodyPr anchor="ctr">
            <a:normAutofit/>
          </a:bodyPr>
          <a:lstStyle/>
          <a:p>
            <a:r>
              <a:rPr lang="en-US" sz="2800" dirty="0">
                <a:solidFill>
                  <a:srgbClr val="FFFFFF"/>
                </a:solidFill>
              </a:rPr>
              <a:t>Board Functions and Responsibilities – Board Dynamics and Governance</a:t>
            </a:r>
          </a:p>
        </p:txBody>
      </p:sp>
      <p:graphicFrame>
        <p:nvGraphicFramePr>
          <p:cNvPr id="5" name="Content Placeholder 2">
            <a:extLst>
              <a:ext uri="{FF2B5EF4-FFF2-40B4-BE49-F238E27FC236}">
                <a16:creationId xmlns:a16="http://schemas.microsoft.com/office/drawing/2014/main" id="{3B674597-2764-73FF-EA76-BD2B3BF09BB8}"/>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46ED4F0-5725-BCC9-1553-C3315447B9E6}"/>
              </a:ext>
            </a:extLst>
          </p:cNvPr>
          <p:cNvSpPr>
            <a:spLocks noGrp="1"/>
          </p:cNvSpPr>
          <p:nvPr>
            <p:ph type="sldNum" sz="quarter" idx="12"/>
          </p:nvPr>
        </p:nvSpPr>
        <p:spPr/>
        <p:txBody>
          <a:bodyPr/>
          <a:lstStyle/>
          <a:p>
            <a:fld id="{35BFCE43-EE8A-454E-AEBD-3D2B76204578}" type="slidenum">
              <a:rPr lang="en-US" smtClean="0"/>
              <a:t>9</a:t>
            </a:fld>
            <a:endParaRPr lang="en-US"/>
          </a:p>
        </p:txBody>
      </p:sp>
    </p:spTree>
    <p:extLst>
      <p:ext uri="{BB962C8B-B14F-4D97-AF65-F5344CB8AC3E}">
        <p14:creationId xmlns:p14="http://schemas.microsoft.com/office/powerpoint/2010/main" val="3191739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12785</Words>
  <Application>Microsoft Office PowerPoint</Application>
  <PresentationFormat>Widescreen</PresentationFormat>
  <Paragraphs>919</Paragraphs>
  <Slides>87</Slides>
  <Notes>31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87</vt:i4>
      </vt:variant>
    </vt:vector>
  </HeadingPairs>
  <TitlesOfParts>
    <vt:vector size="101" baseType="lpstr">
      <vt:lpstr>Microsoft YaHei UI Light</vt:lpstr>
      <vt:lpstr>-apple-system</vt:lpstr>
      <vt:lpstr>Arial</vt:lpstr>
      <vt:lpstr>Calibri</vt:lpstr>
      <vt:lpstr>Calibri Light</vt:lpstr>
      <vt:lpstr>Courier New</vt:lpstr>
      <vt:lpstr>Lato</vt:lpstr>
      <vt:lpstr>Lucida Sans Unicode</vt:lpstr>
      <vt:lpstr>Montserrat</vt:lpstr>
      <vt:lpstr>Playfair Display</vt:lpstr>
      <vt:lpstr>Times New Roman</vt:lpstr>
      <vt:lpstr>Wingdings</vt:lpstr>
      <vt:lpstr>Wingdings 3</vt:lpstr>
      <vt:lpstr>Office Theme</vt:lpstr>
      <vt:lpstr>Lakota Nations Education Conference School Board Training Session   December 13, 2023</vt:lpstr>
      <vt:lpstr>Introduction</vt:lpstr>
      <vt:lpstr>Icebreaker</vt:lpstr>
      <vt:lpstr>Training Topics </vt:lpstr>
      <vt:lpstr>  </vt:lpstr>
      <vt:lpstr>The School  Board’s Primary Roles</vt:lpstr>
      <vt:lpstr>School Board’s Primary Roles </vt:lpstr>
      <vt:lpstr>Board Functions and Responsibilities – Controlling: Monitoring and Overseeing Performance</vt:lpstr>
      <vt:lpstr>Board Functions and Responsibilities – Board Dynamics and Governance</vt:lpstr>
      <vt:lpstr>General Board Powers and Responsibilities</vt:lpstr>
      <vt:lpstr>General Board Powers and Responsibilities (2)</vt:lpstr>
      <vt:lpstr>Board Meeting Structure </vt:lpstr>
      <vt:lpstr>Quorum Requirements</vt:lpstr>
      <vt:lpstr>Board Meeting Structure – Board Meetings and the Notice Requirements</vt:lpstr>
      <vt:lpstr>Board Meeting Structure - Order of Business and Agenda An Agenda is a prescheduled “Order of Business.”     </vt:lpstr>
      <vt:lpstr>Board Meeting Structure - Board Meetings – Board Resolutions</vt:lpstr>
      <vt:lpstr>Board Meeting Structure- Minutes  Minutes are a Record of proceedings of the board  </vt:lpstr>
      <vt:lpstr>Role of the Board v. Administrator </vt:lpstr>
      <vt:lpstr>How Can the Board Support the Administrator and Vice Versa</vt:lpstr>
      <vt:lpstr>Board Meeting Structure- Executive Session</vt:lpstr>
      <vt:lpstr>Responsibilities of Board Officers</vt:lpstr>
      <vt:lpstr>Responsibilities of the School Board Chair/ President</vt:lpstr>
      <vt:lpstr>Duties of the  Vice-Chairperson/ Vice-President</vt:lpstr>
      <vt:lpstr>Board Secretary Duties-  School Policy Specific </vt:lpstr>
      <vt:lpstr>Duties of the Treasurer</vt:lpstr>
      <vt:lpstr>Managing Conflicts and the Role of the Board</vt:lpstr>
      <vt:lpstr>Personnel Grievances: The Board’s Role</vt:lpstr>
      <vt:lpstr>Student Matters – School Policy Specific </vt:lpstr>
      <vt:lpstr>Accountability – Ethical Decision Making</vt:lpstr>
      <vt:lpstr>Accountability – Ethical Decision Making</vt:lpstr>
      <vt:lpstr>Accountability – Power of the Board v. Individual Power</vt:lpstr>
      <vt:lpstr>Individual Board Members Cannot</vt:lpstr>
      <vt:lpstr>Example</vt:lpstr>
      <vt:lpstr>Answers: Board Limitations </vt:lpstr>
      <vt:lpstr>What are you prohibited from doing? School Policy Specific</vt:lpstr>
      <vt:lpstr>Group Activity – Pick a Partner  Post cards</vt:lpstr>
      <vt:lpstr>School Board Members Duty of Loyalty and Care  December 13, 2023</vt:lpstr>
      <vt:lpstr>Fiduciary Duties of School Board Members </vt:lpstr>
      <vt:lpstr>What is a Fiduciary Duty? </vt:lpstr>
      <vt:lpstr>Duty of Care </vt:lpstr>
      <vt:lpstr>Accountability – Duty of Care</vt:lpstr>
      <vt:lpstr>Duty of Loyalty </vt:lpstr>
      <vt:lpstr>Accountability – Duty of Loyalty </vt:lpstr>
      <vt:lpstr>Duty of Loyalty – Examples </vt:lpstr>
      <vt:lpstr>QUESTIONS/DISCUSSION</vt:lpstr>
      <vt:lpstr>Managing Conflict Of Interests  December 13, 2023</vt:lpstr>
      <vt:lpstr>Conflicts of Interests </vt:lpstr>
      <vt:lpstr>What to do when Presented with a Conflict: DISCLOSE ACTUAL POTENTIAL OR APPARENT CONFLICTS </vt:lpstr>
      <vt:lpstr>Conflict of Interest Policies </vt:lpstr>
      <vt:lpstr>CONFLICTS continued  </vt:lpstr>
      <vt:lpstr>Things A Board Member May be Prohibited From Doing</vt:lpstr>
      <vt:lpstr>Managing Conflict – Staff Conflict </vt:lpstr>
      <vt:lpstr>QUESTIONS/DISCUSSION</vt:lpstr>
      <vt:lpstr>Board Governance and Roberts Rules of Order </vt:lpstr>
      <vt:lpstr> Board Dynamics and   Governance </vt:lpstr>
      <vt:lpstr>Fostering a Good Board Culture Don Miguel Ruiz – the Four Agreements. </vt:lpstr>
      <vt:lpstr>Fostering Healthy Relationships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Roberts Rules of Order 60 - Minutes</vt:lpstr>
      <vt:lpstr>Roberts Rules of Order - Motions</vt:lpstr>
      <vt:lpstr>Roberts Rules of Order </vt:lpstr>
      <vt:lpstr>Roberts Rules of Order    </vt:lpstr>
      <vt:lpstr>Roberts Rules of Order </vt:lpstr>
      <vt:lpstr>Roberts Rules of Order </vt:lpstr>
      <vt:lpstr>Roberts Rules of Order </vt:lpstr>
      <vt:lpstr>PowerPoint Presentation</vt:lpstr>
      <vt:lpstr>PowerPoint Presentation</vt:lpstr>
      <vt:lpstr>PowerPoint Presentation</vt:lpstr>
      <vt:lpstr>PowerPoint Presentation</vt:lpstr>
      <vt:lpstr>PowerPoint Presentation</vt:lpstr>
      <vt:lpstr>PowerPoint Presentation</vt:lpstr>
      <vt:lpstr>QUESTIONS/DISCUSSION</vt:lpstr>
      <vt:lpstr>The Importance of Policy Development  </vt:lpstr>
      <vt:lpstr>Importance of Policy Development </vt:lpstr>
      <vt:lpstr>Importance of Policies </vt:lpstr>
      <vt:lpstr>Importance of Policies </vt:lpstr>
      <vt:lpstr>Board Group Exercise</vt:lpstr>
      <vt:lpstr>Example – Use of Cell Phones in Class </vt:lpstr>
      <vt:lpstr>Open Discussion on Not Having a Cell Phone Policy </vt:lpstr>
      <vt:lpstr>QUESTIONS/DISCUSSION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Lakota Nations Education Conference School Board Training Session   December 13, 2023</dc:title>
  <dc:creator>Matt Rappold</dc:creator>
  <cp:lastModifiedBy>Rebecca Kidder</cp:lastModifiedBy>
  <cp:revision>15</cp:revision>
  <dcterms:created xsi:type="dcterms:W3CDTF">2023-12-06T18:18:05Z</dcterms:created>
  <dcterms:modified xsi:type="dcterms:W3CDTF">2023-12-07T21:32:36Z</dcterms:modified>
</cp:coreProperties>
</file>